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3" r:id="rId6"/>
    <p:sldId id="261" r:id="rId7"/>
    <p:sldId id="264" r:id="rId8"/>
    <p:sldId id="259" r:id="rId9"/>
    <p:sldId id="265" r:id="rId10"/>
    <p:sldId id="266" r:id="rId11"/>
    <p:sldId id="267" r:id="rId12"/>
    <p:sldId id="269" r:id="rId13"/>
    <p:sldId id="268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FFFF66"/>
    <a:srgbClr val="FFFF00"/>
    <a:srgbClr val="FE4844"/>
    <a:srgbClr val="D483F5"/>
    <a:srgbClr val="F05EE6"/>
    <a:srgbClr val="E8EEF1"/>
    <a:srgbClr val="E3E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F34441-D851-4068-9302-F18CF8D84721}" type="doc">
      <dgm:prSet loTypeId="urn:microsoft.com/office/officeart/2005/8/layout/hList9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pl-PL"/>
        </a:p>
      </dgm:t>
    </dgm:pt>
    <dgm:pt modelId="{7618FCF5-31B2-41E6-BF22-6E11445E6A4C}">
      <dgm:prSet phldrT="[Tekst]"/>
      <dgm:spPr/>
      <dgm:t>
        <a:bodyPr/>
        <a:lstStyle/>
        <a:p>
          <a:r>
            <a:rPr lang="pl-PL" dirty="0" smtClean="0"/>
            <a:t>Droga zielona</a:t>
          </a:r>
          <a:endParaRPr lang="pl-PL" dirty="0"/>
        </a:p>
      </dgm:t>
    </dgm:pt>
    <dgm:pt modelId="{18066036-CA08-4FD5-9322-8D3F0AB7B174}" type="parTrans" cxnId="{96E81B44-BE7C-4DEC-A003-E8C4BC1B7117}">
      <dgm:prSet/>
      <dgm:spPr/>
      <dgm:t>
        <a:bodyPr/>
        <a:lstStyle/>
        <a:p>
          <a:endParaRPr lang="pl-PL"/>
        </a:p>
      </dgm:t>
    </dgm:pt>
    <dgm:pt modelId="{87D31178-9025-44BE-A83B-15B27B573D92}" type="sibTrans" cxnId="{96E81B44-BE7C-4DEC-A003-E8C4BC1B7117}">
      <dgm:prSet/>
      <dgm:spPr/>
      <dgm:t>
        <a:bodyPr/>
        <a:lstStyle/>
        <a:p>
          <a:endParaRPr lang="pl-PL"/>
        </a:p>
      </dgm:t>
    </dgm:pt>
    <dgm:pt modelId="{F02100A6-D507-4910-9B50-1C6A74644110}">
      <dgm:prSet phldrT="[Tekst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sz="1400" dirty="0" smtClean="0"/>
            <a:t>Archiwizowanie prac </a:t>
          </a:r>
          <a:br>
            <a:rPr lang="pl-PL" sz="1400" dirty="0" smtClean="0"/>
          </a:br>
          <a:r>
            <a:rPr lang="pl-PL" sz="1400" dirty="0" smtClean="0"/>
            <a:t>w ogólnodostępnych repozytoriach</a:t>
          </a:r>
        </a:p>
        <a:p>
          <a:r>
            <a:rPr lang="pl-PL" sz="1400" b="1" dirty="0" smtClean="0">
              <a:solidFill>
                <a:schemeClr val="accent4">
                  <a:lumMod val="75000"/>
                </a:schemeClr>
              </a:solidFill>
            </a:rPr>
            <a:t>Zielona droga otwartego dostępu</a:t>
          </a:r>
          <a:r>
            <a:rPr lang="pl-PL" sz="1400" b="1" dirty="0" smtClean="0"/>
            <a:t> </a:t>
          </a:r>
          <a:r>
            <a:rPr lang="pl-PL" sz="1400" dirty="0" smtClean="0"/>
            <a:t>– polega na samodzielnym udostępnianiu tekstów naukowych, (również tych nierecenzowanych) przez autorów pod warunkiem, że polityka wydawnicza danego czasopisma na to zezwala. Autor może samodzielnie udostępnić preprint lub/i postprint artykułu opublikowanego </a:t>
          </a:r>
          <a:br>
            <a:rPr lang="pl-PL" sz="1400" dirty="0" smtClean="0"/>
          </a:br>
          <a:r>
            <a:rPr lang="pl-PL" sz="1400" dirty="0" smtClean="0"/>
            <a:t>w czasopiśmie naukowym na swojej </a:t>
          </a:r>
          <a:r>
            <a:rPr lang="pl-PL" sz="1400" b="0" dirty="0" smtClean="0"/>
            <a:t>stronie internetowej, repozytorium</a:t>
          </a:r>
          <a:r>
            <a:rPr lang="pl-PL" sz="1400" dirty="0" smtClean="0"/>
            <a:t> lub w innej bazie pełnotekstowej z polityką otwartego dostępu.</a:t>
          </a:r>
          <a:endParaRPr lang="pl-PL" sz="1400" dirty="0"/>
        </a:p>
      </dgm:t>
    </dgm:pt>
    <dgm:pt modelId="{02B1DF7F-DBB1-4A52-982D-C564BC39BBFE}" type="parTrans" cxnId="{5D94941D-913F-426D-8CD6-9616770C04C5}">
      <dgm:prSet/>
      <dgm:spPr/>
      <dgm:t>
        <a:bodyPr/>
        <a:lstStyle/>
        <a:p>
          <a:endParaRPr lang="pl-PL"/>
        </a:p>
      </dgm:t>
    </dgm:pt>
    <dgm:pt modelId="{572955B0-BF5F-4EA6-8311-1E43215E6764}" type="sibTrans" cxnId="{5D94941D-913F-426D-8CD6-9616770C04C5}">
      <dgm:prSet/>
      <dgm:spPr/>
      <dgm:t>
        <a:bodyPr/>
        <a:lstStyle/>
        <a:p>
          <a:endParaRPr lang="pl-PL"/>
        </a:p>
      </dgm:t>
    </dgm:pt>
    <dgm:pt modelId="{802B7CFE-53F4-43BB-A048-91EE637FC0C4}">
      <dgm:prSet phldrT="[Tekst]"/>
      <dgm:spPr>
        <a:solidFill>
          <a:srgbClr val="FFFF66"/>
        </a:solidFill>
      </dgm:spPr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Droga złota</a:t>
          </a:r>
          <a:endParaRPr lang="pl-PL" dirty="0">
            <a:solidFill>
              <a:schemeClr val="tx1"/>
            </a:solidFill>
          </a:endParaRPr>
        </a:p>
      </dgm:t>
    </dgm:pt>
    <dgm:pt modelId="{47C3722D-3631-493E-8435-C82F77385D27}" type="parTrans" cxnId="{4CA0FE03-7D85-4561-BCBF-2B3AE5A5DB18}">
      <dgm:prSet/>
      <dgm:spPr/>
      <dgm:t>
        <a:bodyPr/>
        <a:lstStyle/>
        <a:p>
          <a:endParaRPr lang="pl-PL"/>
        </a:p>
      </dgm:t>
    </dgm:pt>
    <dgm:pt modelId="{D88DF3AB-1A4F-433F-A5FD-5CF1DAD4C417}" type="sibTrans" cxnId="{4CA0FE03-7D85-4561-BCBF-2B3AE5A5DB18}">
      <dgm:prSet/>
      <dgm:spPr/>
      <dgm:t>
        <a:bodyPr/>
        <a:lstStyle/>
        <a:p>
          <a:endParaRPr lang="pl-PL"/>
        </a:p>
      </dgm:t>
    </dgm:pt>
    <dgm:pt modelId="{4F38EF04-0F71-41DF-BB38-047DA5DC44B2}">
      <dgm:prSet phldrT="[Tekst]" custT="1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pl-PL" sz="1400" dirty="0" smtClean="0"/>
            <a:t>Publikowanie prac </a:t>
          </a:r>
          <a:br>
            <a:rPr lang="pl-PL" sz="1400" dirty="0" smtClean="0"/>
          </a:br>
          <a:r>
            <a:rPr lang="pl-PL" sz="1400" dirty="0" smtClean="0"/>
            <a:t>w recenzowanych czasopismach wydawanych zgodnie </a:t>
          </a:r>
          <a:br>
            <a:rPr lang="pl-PL" sz="1400" dirty="0" smtClean="0"/>
          </a:br>
          <a:r>
            <a:rPr lang="pl-PL" sz="1400" dirty="0" smtClean="0"/>
            <a:t>z wymogami otwartego dostępu.</a:t>
          </a:r>
        </a:p>
        <a:p>
          <a:r>
            <a:rPr lang="pl-PL" sz="1400" b="1" dirty="0" smtClean="0">
              <a:solidFill>
                <a:srgbClr val="FFC000"/>
              </a:solidFill>
            </a:rPr>
            <a:t>Złota droga otwartego dostępu</a:t>
          </a:r>
          <a:r>
            <a:rPr lang="pl-PL" sz="1400" b="1" dirty="0" smtClean="0"/>
            <a:t> </a:t>
          </a:r>
          <a:r>
            <a:rPr lang="pl-PL" sz="1400" dirty="0" smtClean="0"/>
            <a:t>– związana jest </a:t>
          </a:r>
          <a:br>
            <a:rPr lang="pl-PL" sz="1400" dirty="0" smtClean="0"/>
          </a:br>
          <a:r>
            <a:rPr lang="pl-PL" sz="1400" dirty="0" smtClean="0"/>
            <a:t>z umożliwianiem przez wydawcę, za pośrednictwem natychmiastowego, bezpłatnego dostępu online do treści artykułów publikowanych w wydawanym przez niego</a:t>
          </a:r>
          <a:r>
            <a:rPr lang="pl-PL" sz="1400" b="0" dirty="0" smtClean="0"/>
            <a:t> czasopiśmie naukowym lub książce</a:t>
          </a:r>
          <a:r>
            <a:rPr lang="pl-PL" sz="1400" dirty="0" smtClean="0"/>
            <a:t>.</a:t>
          </a:r>
          <a:endParaRPr lang="pl-PL" sz="1400" dirty="0"/>
        </a:p>
      </dgm:t>
    </dgm:pt>
    <dgm:pt modelId="{D9441384-5877-459D-A848-4A17C3911DD5}" type="parTrans" cxnId="{74922699-EF4F-49FE-A12F-B672EFEF4E94}">
      <dgm:prSet/>
      <dgm:spPr/>
      <dgm:t>
        <a:bodyPr/>
        <a:lstStyle/>
        <a:p>
          <a:endParaRPr lang="pl-PL"/>
        </a:p>
      </dgm:t>
    </dgm:pt>
    <dgm:pt modelId="{7E6268E8-9B20-48D3-B73E-E734D7F1CE2F}" type="sibTrans" cxnId="{74922699-EF4F-49FE-A12F-B672EFEF4E94}">
      <dgm:prSet/>
      <dgm:spPr/>
      <dgm:t>
        <a:bodyPr/>
        <a:lstStyle/>
        <a:p>
          <a:endParaRPr lang="pl-PL"/>
        </a:p>
      </dgm:t>
    </dgm:pt>
    <dgm:pt modelId="{CB33530E-D75E-48C6-97D3-332A65A23BF8}" type="pres">
      <dgm:prSet presAssocID="{07F34441-D851-4068-9302-F18CF8D8472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A0F92C3D-EA4E-4F7A-AED9-AD0B25CDE00E}" type="pres">
      <dgm:prSet presAssocID="{7618FCF5-31B2-41E6-BF22-6E11445E6A4C}" presName="posSpace" presStyleCnt="0"/>
      <dgm:spPr/>
    </dgm:pt>
    <dgm:pt modelId="{EC1C18D0-058F-409D-8216-2D42C5AFF9A6}" type="pres">
      <dgm:prSet presAssocID="{7618FCF5-31B2-41E6-BF22-6E11445E6A4C}" presName="vertFlow" presStyleCnt="0"/>
      <dgm:spPr/>
    </dgm:pt>
    <dgm:pt modelId="{26A1CA85-7DED-4411-BE2B-DB01FA327E37}" type="pres">
      <dgm:prSet presAssocID="{7618FCF5-31B2-41E6-BF22-6E11445E6A4C}" presName="topSpace" presStyleCnt="0"/>
      <dgm:spPr/>
    </dgm:pt>
    <dgm:pt modelId="{557AF677-06E5-4622-983D-BAE590AC489B}" type="pres">
      <dgm:prSet presAssocID="{7618FCF5-31B2-41E6-BF22-6E11445E6A4C}" presName="firstComp" presStyleCnt="0"/>
      <dgm:spPr/>
    </dgm:pt>
    <dgm:pt modelId="{C9CBBEC4-648F-42F5-AE27-8AF1FF5D5E27}" type="pres">
      <dgm:prSet presAssocID="{7618FCF5-31B2-41E6-BF22-6E11445E6A4C}" presName="firstChild" presStyleLbl="bgAccFollowNode1" presStyleIdx="0" presStyleCnt="2" custScaleX="179287" custScaleY="552905" custLinFactNeighborX="6131" custLinFactNeighborY="-12249"/>
      <dgm:spPr/>
      <dgm:t>
        <a:bodyPr/>
        <a:lstStyle/>
        <a:p>
          <a:endParaRPr lang="pl-PL"/>
        </a:p>
      </dgm:t>
    </dgm:pt>
    <dgm:pt modelId="{9E203A35-E293-4A02-8A2D-6BF77ACFAFCC}" type="pres">
      <dgm:prSet presAssocID="{7618FCF5-31B2-41E6-BF22-6E11445E6A4C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30A65A-BB27-412A-B27D-0E034310D990}" type="pres">
      <dgm:prSet presAssocID="{7618FCF5-31B2-41E6-BF22-6E11445E6A4C}" presName="negSpace" presStyleCnt="0"/>
      <dgm:spPr/>
    </dgm:pt>
    <dgm:pt modelId="{23CB07F8-7D0E-44A8-9E1B-8A0162D8257F}" type="pres">
      <dgm:prSet presAssocID="{7618FCF5-31B2-41E6-BF22-6E11445E6A4C}" presName="circle" presStyleLbl="node1" presStyleIdx="0" presStyleCnt="2" custLinFactX="-100000" custLinFactNeighborX="-108987" custLinFactNeighborY="18475"/>
      <dgm:spPr/>
      <dgm:t>
        <a:bodyPr/>
        <a:lstStyle/>
        <a:p>
          <a:endParaRPr lang="pl-PL"/>
        </a:p>
      </dgm:t>
    </dgm:pt>
    <dgm:pt modelId="{8EA580EA-37C4-4B38-BFA5-5DD1651ACD76}" type="pres">
      <dgm:prSet presAssocID="{87D31178-9025-44BE-A83B-15B27B573D92}" presName="transSpace" presStyleCnt="0"/>
      <dgm:spPr/>
    </dgm:pt>
    <dgm:pt modelId="{D6E009F8-ED39-4F7F-B247-2571DA33D722}" type="pres">
      <dgm:prSet presAssocID="{802B7CFE-53F4-43BB-A048-91EE637FC0C4}" presName="posSpace" presStyleCnt="0"/>
      <dgm:spPr/>
    </dgm:pt>
    <dgm:pt modelId="{3E317839-1B66-49BD-950D-D9DD6B5D6C32}" type="pres">
      <dgm:prSet presAssocID="{802B7CFE-53F4-43BB-A048-91EE637FC0C4}" presName="vertFlow" presStyleCnt="0"/>
      <dgm:spPr/>
    </dgm:pt>
    <dgm:pt modelId="{24933BFB-C4BD-4684-8374-3A0E43D3A8DA}" type="pres">
      <dgm:prSet presAssocID="{802B7CFE-53F4-43BB-A048-91EE637FC0C4}" presName="topSpace" presStyleCnt="0"/>
      <dgm:spPr/>
    </dgm:pt>
    <dgm:pt modelId="{7974FC37-76B4-42CF-8A58-C52C81C6AFF3}" type="pres">
      <dgm:prSet presAssocID="{802B7CFE-53F4-43BB-A048-91EE637FC0C4}" presName="firstComp" presStyleCnt="0"/>
      <dgm:spPr/>
    </dgm:pt>
    <dgm:pt modelId="{98BF14CF-D5A7-4539-BF2F-3FC6A87C2B4B}" type="pres">
      <dgm:prSet presAssocID="{802B7CFE-53F4-43BB-A048-91EE637FC0C4}" presName="firstChild" presStyleLbl="bgAccFollowNode1" presStyleIdx="1" presStyleCnt="2" custScaleX="183344" custScaleY="529139" custLinFactNeighborX="-27028" custLinFactNeighborY="-12249"/>
      <dgm:spPr/>
      <dgm:t>
        <a:bodyPr/>
        <a:lstStyle/>
        <a:p>
          <a:endParaRPr lang="pl-PL"/>
        </a:p>
      </dgm:t>
    </dgm:pt>
    <dgm:pt modelId="{B7DF6F0A-AC8C-4A5E-89D8-FE71C5C0FF00}" type="pres">
      <dgm:prSet presAssocID="{802B7CFE-53F4-43BB-A048-91EE637FC0C4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3494120-ED52-4685-8722-31B114ED0856}" type="pres">
      <dgm:prSet presAssocID="{802B7CFE-53F4-43BB-A048-91EE637FC0C4}" presName="negSpace" presStyleCnt="0"/>
      <dgm:spPr/>
    </dgm:pt>
    <dgm:pt modelId="{77F3277B-6F52-4A5C-B966-0F590D839B4F}" type="pres">
      <dgm:prSet presAssocID="{802B7CFE-53F4-43BB-A048-91EE637FC0C4}" presName="circle" presStyleLbl="node1" presStyleIdx="1" presStyleCnt="2" custLinFactX="-100000" custLinFactNeighborX="-108068" custLinFactNeighborY="9204"/>
      <dgm:spPr/>
      <dgm:t>
        <a:bodyPr/>
        <a:lstStyle/>
        <a:p>
          <a:endParaRPr lang="pl-PL"/>
        </a:p>
      </dgm:t>
    </dgm:pt>
  </dgm:ptLst>
  <dgm:cxnLst>
    <dgm:cxn modelId="{96E81B44-BE7C-4DEC-A003-E8C4BC1B7117}" srcId="{07F34441-D851-4068-9302-F18CF8D84721}" destId="{7618FCF5-31B2-41E6-BF22-6E11445E6A4C}" srcOrd="0" destOrd="0" parTransId="{18066036-CA08-4FD5-9322-8D3F0AB7B174}" sibTransId="{87D31178-9025-44BE-A83B-15B27B573D92}"/>
    <dgm:cxn modelId="{4CA0FE03-7D85-4561-BCBF-2B3AE5A5DB18}" srcId="{07F34441-D851-4068-9302-F18CF8D84721}" destId="{802B7CFE-53F4-43BB-A048-91EE637FC0C4}" srcOrd="1" destOrd="0" parTransId="{47C3722D-3631-493E-8435-C82F77385D27}" sibTransId="{D88DF3AB-1A4F-433F-A5FD-5CF1DAD4C417}"/>
    <dgm:cxn modelId="{5653150F-7B87-43AD-A4AA-66263779EC8D}" type="presOf" srcId="{7618FCF5-31B2-41E6-BF22-6E11445E6A4C}" destId="{23CB07F8-7D0E-44A8-9E1B-8A0162D8257F}" srcOrd="0" destOrd="0" presId="urn:microsoft.com/office/officeart/2005/8/layout/hList9"/>
    <dgm:cxn modelId="{C1F99CB3-DA44-4552-B613-F95FEDADC82B}" type="presOf" srcId="{4F38EF04-0F71-41DF-BB38-047DA5DC44B2}" destId="{B7DF6F0A-AC8C-4A5E-89D8-FE71C5C0FF00}" srcOrd="1" destOrd="0" presId="urn:microsoft.com/office/officeart/2005/8/layout/hList9"/>
    <dgm:cxn modelId="{5D94941D-913F-426D-8CD6-9616770C04C5}" srcId="{7618FCF5-31B2-41E6-BF22-6E11445E6A4C}" destId="{F02100A6-D507-4910-9B50-1C6A74644110}" srcOrd="0" destOrd="0" parTransId="{02B1DF7F-DBB1-4A52-982D-C564BC39BBFE}" sibTransId="{572955B0-BF5F-4EA6-8311-1E43215E6764}"/>
    <dgm:cxn modelId="{CDD682C6-7895-455F-8392-FF257A0DEE4B}" type="presOf" srcId="{07F34441-D851-4068-9302-F18CF8D84721}" destId="{CB33530E-D75E-48C6-97D3-332A65A23BF8}" srcOrd="0" destOrd="0" presId="urn:microsoft.com/office/officeart/2005/8/layout/hList9"/>
    <dgm:cxn modelId="{89650117-5CF5-4C00-A225-F3D215DF61C9}" type="presOf" srcId="{802B7CFE-53F4-43BB-A048-91EE637FC0C4}" destId="{77F3277B-6F52-4A5C-B966-0F590D839B4F}" srcOrd="0" destOrd="0" presId="urn:microsoft.com/office/officeart/2005/8/layout/hList9"/>
    <dgm:cxn modelId="{85BC59A8-DE61-4895-A39A-33EB635C65FB}" type="presOf" srcId="{4F38EF04-0F71-41DF-BB38-047DA5DC44B2}" destId="{98BF14CF-D5A7-4539-BF2F-3FC6A87C2B4B}" srcOrd="0" destOrd="0" presId="urn:microsoft.com/office/officeart/2005/8/layout/hList9"/>
    <dgm:cxn modelId="{47706E3D-0B13-4897-8DA8-E945E1770391}" type="presOf" srcId="{F02100A6-D507-4910-9B50-1C6A74644110}" destId="{C9CBBEC4-648F-42F5-AE27-8AF1FF5D5E27}" srcOrd="0" destOrd="0" presId="urn:microsoft.com/office/officeart/2005/8/layout/hList9"/>
    <dgm:cxn modelId="{EDC1C502-F9C5-4B79-8879-E97775F53851}" type="presOf" srcId="{F02100A6-D507-4910-9B50-1C6A74644110}" destId="{9E203A35-E293-4A02-8A2D-6BF77ACFAFCC}" srcOrd="1" destOrd="0" presId="urn:microsoft.com/office/officeart/2005/8/layout/hList9"/>
    <dgm:cxn modelId="{74922699-EF4F-49FE-A12F-B672EFEF4E94}" srcId="{802B7CFE-53F4-43BB-A048-91EE637FC0C4}" destId="{4F38EF04-0F71-41DF-BB38-047DA5DC44B2}" srcOrd="0" destOrd="0" parTransId="{D9441384-5877-459D-A848-4A17C3911DD5}" sibTransId="{7E6268E8-9B20-48D3-B73E-E734D7F1CE2F}"/>
    <dgm:cxn modelId="{2B6BB9E4-E85A-4931-9ADF-4246861F7BA1}" type="presParOf" srcId="{CB33530E-D75E-48C6-97D3-332A65A23BF8}" destId="{A0F92C3D-EA4E-4F7A-AED9-AD0B25CDE00E}" srcOrd="0" destOrd="0" presId="urn:microsoft.com/office/officeart/2005/8/layout/hList9"/>
    <dgm:cxn modelId="{1845B0C4-B7C1-43E8-A369-D1D04B09C69B}" type="presParOf" srcId="{CB33530E-D75E-48C6-97D3-332A65A23BF8}" destId="{EC1C18D0-058F-409D-8216-2D42C5AFF9A6}" srcOrd="1" destOrd="0" presId="urn:microsoft.com/office/officeart/2005/8/layout/hList9"/>
    <dgm:cxn modelId="{AA2B99E9-E887-4905-B234-AFC9020C4196}" type="presParOf" srcId="{EC1C18D0-058F-409D-8216-2D42C5AFF9A6}" destId="{26A1CA85-7DED-4411-BE2B-DB01FA327E37}" srcOrd="0" destOrd="0" presId="urn:microsoft.com/office/officeart/2005/8/layout/hList9"/>
    <dgm:cxn modelId="{69D6BAA5-971F-4906-A21B-5F92AB5ADBFF}" type="presParOf" srcId="{EC1C18D0-058F-409D-8216-2D42C5AFF9A6}" destId="{557AF677-06E5-4622-983D-BAE590AC489B}" srcOrd="1" destOrd="0" presId="urn:microsoft.com/office/officeart/2005/8/layout/hList9"/>
    <dgm:cxn modelId="{1C47F018-2B64-40EB-9177-E96D1CF2D0B5}" type="presParOf" srcId="{557AF677-06E5-4622-983D-BAE590AC489B}" destId="{C9CBBEC4-648F-42F5-AE27-8AF1FF5D5E27}" srcOrd="0" destOrd="0" presId="urn:microsoft.com/office/officeart/2005/8/layout/hList9"/>
    <dgm:cxn modelId="{63C036B3-C8BF-4B39-9104-1B031946CD5E}" type="presParOf" srcId="{557AF677-06E5-4622-983D-BAE590AC489B}" destId="{9E203A35-E293-4A02-8A2D-6BF77ACFAFCC}" srcOrd="1" destOrd="0" presId="urn:microsoft.com/office/officeart/2005/8/layout/hList9"/>
    <dgm:cxn modelId="{09B3EC3C-39B9-4AE8-AD04-29BEFBBBBE11}" type="presParOf" srcId="{CB33530E-D75E-48C6-97D3-332A65A23BF8}" destId="{0030A65A-BB27-412A-B27D-0E034310D990}" srcOrd="2" destOrd="0" presId="urn:microsoft.com/office/officeart/2005/8/layout/hList9"/>
    <dgm:cxn modelId="{FB1BBFE8-FD78-4195-B290-9E3670F3301B}" type="presParOf" srcId="{CB33530E-D75E-48C6-97D3-332A65A23BF8}" destId="{23CB07F8-7D0E-44A8-9E1B-8A0162D8257F}" srcOrd="3" destOrd="0" presId="urn:microsoft.com/office/officeart/2005/8/layout/hList9"/>
    <dgm:cxn modelId="{8D8A944D-08F9-4EB8-AE58-33987B8EFD8D}" type="presParOf" srcId="{CB33530E-D75E-48C6-97D3-332A65A23BF8}" destId="{8EA580EA-37C4-4B38-BFA5-5DD1651ACD76}" srcOrd="4" destOrd="0" presId="urn:microsoft.com/office/officeart/2005/8/layout/hList9"/>
    <dgm:cxn modelId="{1CD7E014-4200-42C6-82F0-3F545106D866}" type="presParOf" srcId="{CB33530E-D75E-48C6-97D3-332A65A23BF8}" destId="{D6E009F8-ED39-4F7F-B247-2571DA33D722}" srcOrd="5" destOrd="0" presId="urn:microsoft.com/office/officeart/2005/8/layout/hList9"/>
    <dgm:cxn modelId="{FE79C73E-27B4-4539-A0A6-14EF3CE53721}" type="presParOf" srcId="{CB33530E-D75E-48C6-97D3-332A65A23BF8}" destId="{3E317839-1B66-49BD-950D-D9DD6B5D6C32}" srcOrd="6" destOrd="0" presId="urn:microsoft.com/office/officeart/2005/8/layout/hList9"/>
    <dgm:cxn modelId="{9B80E826-4DEB-47CD-A366-6BD85631E237}" type="presParOf" srcId="{3E317839-1B66-49BD-950D-D9DD6B5D6C32}" destId="{24933BFB-C4BD-4684-8374-3A0E43D3A8DA}" srcOrd="0" destOrd="0" presId="urn:microsoft.com/office/officeart/2005/8/layout/hList9"/>
    <dgm:cxn modelId="{4E172405-0665-468A-9E5B-B26B13E1B3D8}" type="presParOf" srcId="{3E317839-1B66-49BD-950D-D9DD6B5D6C32}" destId="{7974FC37-76B4-42CF-8A58-C52C81C6AFF3}" srcOrd="1" destOrd="0" presId="urn:microsoft.com/office/officeart/2005/8/layout/hList9"/>
    <dgm:cxn modelId="{F05A763F-99DE-48DA-9AB7-908EB4B3AE48}" type="presParOf" srcId="{7974FC37-76B4-42CF-8A58-C52C81C6AFF3}" destId="{98BF14CF-D5A7-4539-BF2F-3FC6A87C2B4B}" srcOrd="0" destOrd="0" presId="urn:microsoft.com/office/officeart/2005/8/layout/hList9"/>
    <dgm:cxn modelId="{0F80EC55-392A-429C-B481-44527D27BC3D}" type="presParOf" srcId="{7974FC37-76B4-42CF-8A58-C52C81C6AFF3}" destId="{B7DF6F0A-AC8C-4A5E-89D8-FE71C5C0FF00}" srcOrd="1" destOrd="0" presId="urn:microsoft.com/office/officeart/2005/8/layout/hList9"/>
    <dgm:cxn modelId="{BF89067F-1B31-4BF5-A8C1-2E77C61F6E2F}" type="presParOf" srcId="{CB33530E-D75E-48C6-97D3-332A65A23BF8}" destId="{E3494120-ED52-4685-8722-31B114ED0856}" srcOrd="7" destOrd="0" presId="urn:microsoft.com/office/officeart/2005/8/layout/hList9"/>
    <dgm:cxn modelId="{E15665AD-CF8C-46E8-A943-19E027F2EF57}" type="presParOf" srcId="{CB33530E-D75E-48C6-97D3-332A65A23BF8}" destId="{77F3277B-6F52-4A5C-B966-0F590D839B4F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AF9C2E-19BE-4F17-A157-911FF111CB55}" type="doc">
      <dgm:prSet loTypeId="urn:microsoft.com/office/officeart/2005/8/layout/matrix1" loCatId="matrix" qsTypeId="urn:microsoft.com/office/officeart/2005/8/quickstyle/3d5" qsCatId="3D" csTypeId="urn:microsoft.com/office/officeart/2005/8/colors/accent4_2" csCatId="accent4" phldr="1"/>
      <dgm:spPr/>
      <dgm:t>
        <a:bodyPr/>
        <a:lstStyle/>
        <a:p>
          <a:endParaRPr lang="pl-PL"/>
        </a:p>
      </dgm:t>
    </dgm:pt>
    <dgm:pt modelId="{ACF09AC8-579C-4B03-9C49-E316484E8188}">
      <dgm:prSet phldrT="[Tekst]"/>
      <dgm:spPr/>
      <dgm:t>
        <a:bodyPr/>
        <a:lstStyle/>
        <a:p>
          <a:r>
            <a:rPr lang="pl-PL" dirty="0" smtClean="0"/>
            <a:t>Sprawdzanie polityki wydawniczej</a:t>
          </a:r>
        </a:p>
        <a:p>
          <a:r>
            <a:rPr lang="pl-PL" dirty="0" smtClean="0"/>
            <a:t>np. na stronie wydawcy</a:t>
          </a:r>
          <a:endParaRPr lang="pl-PL" dirty="0"/>
        </a:p>
      </dgm:t>
    </dgm:pt>
    <dgm:pt modelId="{712C87C5-4661-4F58-9849-EB2A6AF54A59}" type="parTrans" cxnId="{A2BDC9EB-8882-4421-B4A0-758C25AEBB2B}">
      <dgm:prSet/>
      <dgm:spPr/>
      <dgm:t>
        <a:bodyPr/>
        <a:lstStyle/>
        <a:p>
          <a:endParaRPr lang="pl-PL"/>
        </a:p>
      </dgm:t>
    </dgm:pt>
    <dgm:pt modelId="{6C08C9BE-5F5A-464B-8E26-33E45ABA5245}" type="sibTrans" cxnId="{A2BDC9EB-8882-4421-B4A0-758C25AEBB2B}">
      <dgm:prSet/>
      <dgm:spPr/>
      <dgm:t>
        <a:bodyPr/>
        <a:lstStyle/>
        <a:p>
          <a:endParaRPr lang="pl-PL"/>
        </a:p>
      </dgm:t>
    </dgm:pt>
    <dgm:pt modelId="{44ECEC04-9B72-4EFF-9170-DDA51716D93C}">
      <dgm:prSet phldrT="[Tekst]"/>
      <dgm:spPr/>
      <dgm:t>
        <a:bodyPr anchor="ctr" anchorCtr="1"/>
        <a:lstStyle/>
        <a:p>
          <a:r>
            <a:rPr lang="pl-PL" dirty="0" smtClean="0"/>
            <a:t>Przed recenzją</a:t>
          </a:r>
          <a:endParaRPr lang="pl-PL" dirty="0"/>
        </a:p>
      </dgm:t>
    </dgm:pt>
    <dgm:pt modelId="{6F9191FF-D7EE-429D-98C9-BC3DC85D77DD}" type="parTrans" cxnId="{D899D364-EFFA-420C-B2D3-0ECE79E538E1}">
      <dgm:prSet/>
      <dgm:spPr/>
      <dgm:t>
        <a:bodyPr/>
        <a:lstStyle/>
        <a:p>
          <a:endParaRPr lang="pl-PL"/>
        </a:p>
      </dgm:t>
    </dgm:pt>
    <dgm:pt modelId="{0401B5D8-70C1-4E45-93F3-500537B836A7}" type="sibTrans" cxnId="{D899D364-EFFA-420C-B2D3-0ECE79E538E1}">
      <dgm:prSet/>
      <dgm:spPr/>
      <dgm:t>
        <a:bodyPr/>
        <a:lstStyle/>
        <a:p>
          <a:endParaRPr lang="pl-PL"/>
        </a:p>
      </dgm:t>
    </dgm:pt>
    <dgm:pt modelId="{3AD1061C-461D-4AFA-923B-107DAFB79271}">
      <dgm:prSet phldrT="[Tekst]"/>
      <dgm:spPr/>
      <dgm:t>
        <a:bodyPr anchor="ctr" anchorCtr="1"/>
        <a:lstStyle/>
        <a:p>
          <a:r>
            <a:rPr lang="pl-PL" dirty="0" smtClean="0"/>
            <a:t>Po recenzji</a:t>
          </a:r>
          <a:endParaRPr lang="pl-PL" dirty="0"/>
        </a:p>
      </dgm:t>
    </dgm:pt>
    <dgm:pt modelId="{24D9E6A2-D370-43E2-A76B-E379B3FA9CA0}" type="parTrans" cxnId="{A6EF63AA-F312-49D4-9640-8F8018072EB1}">
      <dgm:prSet/>
      <dgm:spPr/>
      <dgm:t>
        <a:bodyPr/>
        <a:lstStyle/>
        <a:p>
          <a:endParaRPr lang="pl-PL"/>
        </a:p>
      </dgm:t>
    </dgm:pt>
    <dgm:pt modelId="{EC4FE3F9-F09B-4870-A089-1B1020E83E9D}" type="sibTrans" cxnId="{A6EF63AA-F312-49D4-9640-8F8018072EB1}">
      <dgm:prSet/>
      <dgm:spPr/>
      <dgm:t>
        <a:bodyPr/>
        <a:lstStyle/>
        <a:p>
          <a:endParaRPr lang="pl-PL"/>
        </a:p>
      </dgm:t>
    </dgm:pt>
    <dgm:pt modelId="{8EBA35C5-A305-45A3-90F9-F6335A6CFBD4}">
      <dgm:prSet phldrT="[Tekst]"/>
      <dgm:spPr/>
      <dgm:t>
        <a:bodyPr/>
        <a:lstStyle/>
        <a:p>
          <a:endParaRPr lang="pl-PL" dirty="0" smtClean="0"/>
        </a:p>
      </dgm:t>
    </dgm:pt>
    <dgm:pt modelId="{101253ED-E6D3-4D21-94C3-5BE55350BCA5}" type="parTrans" cxnId="{9C1EB094-72B3-4D10-876E-250A8BD922D0}">
      <dgm:prSet/>
      <dgm:spPr/>
      <dgm:t>
        <a:bodyPr/>
        <a:lstStyle/>
        <a:p>
          <a:endParaRPr lang="pl-PL"/>
        </a:p>
      </dgm:t>
    </dgm:pt>
    <dgm:pt modelId="{E4C25CCD-27F3-4BAF-B0ED-61A80371916B}" type="sibTrans" cxnId="{9C1EB094-72B3-4D10-876E-250A8BD922D0}">
      <dgm:prSet/>
      <dgm:spPr/>
      <dgm:t>
        <a:bodyPr/>
        <a:lstStyle/>
        <a:p>
          <a:endParaRPr lang="pl-PL"/>
        </a:p>
      </dgm:t>
    </dgm:pt>
    <dgm:pt modelId="{469CA6DB-1D74-4053-BF33-0D99C0E9E0BA}">
      <dgm:prSet phldrT="[Tekst]"/>
      <dgm:spPr/>
      <dgm:t>
        <a:bodyPr anchor="ctr" anchorCtr="1"/>
        <a:lstStyle/>
        <a:p>
          <a:endParaRPr lang="pl-PL" dirty="0" smtClean="0"/>
        </a:p>
        <a:p>
          <a:r>
            <a:rPr lang="pl-PL" dirty="0" smtClean="0"/>
            <a:t>Możliwe embargo</a:t>
          </a:r>
          <a:endParaRPr lang="pl-PL" dirty="0"/>
        </a:p>
      </dgm:t>
    </dgm:pt>
    <dgm:pt modelId="{D5C4B0A7-FB64-4102-A031-682EB01755DC}" type="parTrans" cxnId="{388B68C9-23C2-43C7-8385-31197F1AABFF}">
      <dgm:prSet/>
      <dgm:spPr/>
      <dgm:t>
        <a:bodyPr/>
        <a:lstStyle/>
        <a:p>
          <a:endParaRPr lang="pl-PL"/>
        </a:p>
      </dgm:t>
    </dgm:pt>
    <dgm:pt modelId="{BE5CC0DE-0252-40B8-8052-9A70ED6C7959}" type="sibTrans" cxnId="{388B68C9-23C2-43C7-8385-31197F1AABFF}">
      <dgm:prSet/>
      <dgm:spPr/>
      <dgm:t>
        <a:bodyPr/>
        <a:lstStyle/>
        <a:p>
          <a:endParaRPr lang="pl-PL"/>
        </a:p>
      </dgm:t>
    </dgm:pt>
    <dgm:pt modelId="{C81E082D-D555-43F5-B672-189ABEAB0823}">
      <dgm:prSet phldrT="[Tekst]" custScaleX="333333" custScaleY="78377" custLinFactNeighborX="0" custLinFactNeighborY="-2081"/>
      <dgm:spPr/>
      <dgm:t>
        <a:bodyPr/>
        <a:lstStyle/>
        <a:p>
          <a:endParaRPr lang="pl-PL" dirty="0"/>
        </a:p>
      </dgm:t>
    </dgm:pt>
    <dgm:pt modelId="{8CE19ABB-9CED-4D1C-BB8F-94D5F0AD2E51}" type="parTrans" cxnId="{48BBA9D3-90F3-4DEB-9B0D-41A08CB795AE}">
      <dgm:prSet/>
      <dgm:spPr/>
      <dgm:t>
        <a:bodyPr/>
        <a:lstStyle/>
        <a:p>
          <a:endParaRPr lang="pl-PL"/>
        </a:p>
      </dgm:t>
    </dgm:pt>
    <dgm:pt modelId="{A65B25B0-2FAD-4AEB-993D-E2D3B0D8D0BE}" type="sibTrans" cxnId="{48BBA9D3-90F3-4DEB-9B0D-41A08CB795AE}">
      <dgm:prSet/>
      <dgm:spPr/>
      <dgm:t>
        <a:bodyPr/>
        <a:lstStyle/>
        <a:p>
          <a:endParaRPr lang="pl-PL"/>
        </a:p>
      </dgm:t>
    </dgm:pt>
    <dgm:pt modelId="{3C0387D2-3C95-4148-8EB7-5DD659902BB4}" type="pres">
      <dgm:prSet presAssocID="{4DAF9C2E-19BE-4F17-A157-911FF111CB5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CFF26C8-F94D-4D33-9162-02FBC9EAC323}" type="pres">
      <dgm:prSet presAssocID="{4DAF9C2E-19BE-4F17-A157-911FF111CB55}" presName="matrix" presStyleCnt="0"/>
      <dgm:spPr/>
    </dgm:pt>
    <dgm:pt modelId="{98C59870-9FCE-43E6-8606-53DCD69873DD}" type="pres">
      <dgm:prSet presAssocID="{4DAF9C2E-19BE-4F17-A157-911FF111CB55}" presName="tile1" presStyleLbl="node1" presStyleIdx="0" presStyleCnt="4" custScaleX="64615" custScaleY="59191" custLinFactNeighborX="-24220" custLinFactNeighborY="-9030"/>
      <dgm:spPr/>
      <dgm:t>
        <a:bodyPr/>
        <a:lstStyle/>
        <a:p>
          <a:endParaRPr lang="pl-PL"/>
        </a:p>
      </dgm:t>
    </dgm:pt>
    <dgm:pt modelId="{34811D25-0499-40B4-A3BD-61471F0DDE74}" type="pres">
      <dgm:prSet presAssocID="{4DAF9C2E-19BE-4F17-A157-911FF111CB5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0AAFA4-F9B8-43F6-B6A1-467132B56481}" type="pres">
      <dgm:prSet presAssocID="{4DAF9C2E-19BE-4F17-A157-911FF111CB55}" presName="tile2" presStyleLbl="node1" presStyleIdx="1" presStyleCnt="4" custScaleX="63804" custScaleY="59436" custLinFactNeighborX="14159" custLinFactNeighborY="-7159"/>
      <dgm:spPr/>
      <dgm:t>
        <a:bodyPr/>
        <a:lstStyle/>
        <a:p>
          <a:endParaRPr lang="pl-PL"/>
        </a:p>
      </dgm:t>
    </dgm:pt>
    <dgm:pt modelId="{A7DCC92B-206A-49D6-93CD-8EEFFBB1C88A}" type="pres">
      <dgm:prSet presAssocID="{4DAF9C2E-19BE-4F17-A157-911FF111CB5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5BCA35B-8127-4686-B5B6-23F902E5F85C}" type="pres">
      <dgm:prSet presAssocID="{4DAF9C2E-19BE-4F17-A157-911FF111CB55}" presName="tile3" presStyleLbl="node1" presStyleIdx="2" presStyleCnt="4" custScaleX="67664" custScaleY="54740" custLinFactNeighborX="-16987" custLinFactNeighborY="11680"/>
      <dgm:spPr/>
      <dgm:t>
        <a:bodyPr/>
        <a:lstStyle/>
        <a:p>
          <a:endParaRPr lang="pl-PL"/>
        </a:p>
      </dgm:t>
    </dgm:pt>
    <dgm:pt modelId="{0AC7751D-EF64-4538-8BF3-7FF1712181E9}" type="pres">
      <dgm:prSet presAssocID="{4DAF9C2E-19BE-4F17-A157-911FF111CB5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FD43E1F-8F77-4924-A045-8617A37979EA}" type="pres">
      <dgm:prSet presAssocID="{4DAF9C2E-19BE-4F17-A157-911FF111CB55}" presName="tile4" presStyleLbl="node1" presStyleIdx="3" presStyleCnt="4" custScaleX="64389" custScaleY="54740" custLinFactNeighborX="14709" custLinFactNeighborY="11680"/>
      <dgm:spPr/>
      <dgm:t>
        <a:bodyPr/>
        <a:lstStyle/>
        <a:p>
          <a:endParaRPr lang="pl-PL"/>
        </a:p>
      </dgm:t>
    </dgm:pt>
    <dgm:pt modelId="{49ADB5C5-A252-4CF2-80C4-96FB019B5462}" type="pres">
      <dgm:prSet presAssocID="{4DAF9C2E-19BE-4F17-A157-911FF111CB5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2C8060-F197-4205-8DA4-550ED69177E1}" type="pres">
      <dgm:prSet presAssocID="{4DAF9C2E-19BE-4F17-A157-911FF111CB55}" presName="centerTile" presStyleLbl="fgShp" presStyleIdx="0" presStyleCnt="1" custScaleX="333333" custScaleY="78377" custLinFactNeighborX="0" custLinFactNeighborY="-2081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</dgm:ptLst>
  <dgm:cxnLst>
    <dgm:cxn modelId="{9C1EB094-72B3-4D10-876E-250A8BD922D0}" srcId="{ACF09AC8-579C-4B03-9C49-E316484E8188}" destId="{8EBA35C5-A305-45A3-90F9-F6335A6CFBD4}" srcOrd="2" destOrd="0" parTransId="{101253ED-E6D3-4D21-94C3-5BE55350BCA5}" sibTransId="{E4C25CCD-27F3-4BAF-B0ED-61A80371916B}"/>
    <dgm:cxn modelId="{48BBA9D3-90F3-4DEB-9B0D-41A08CB795AE}" srcId="{4DAF9C2E-19BE-4F17-A157-911FF111CB55}" destId="{C81E082D-D555-43F5-B672-189ABEAB0823}" srcOrd="1" destOrd="0" parTransId="{8CE19ABB-9CED-4D1C-BB8F-94D5F0AD2E51}" sibTransId="{A65B25B0-2FAD-4AEB-993D-E2D3B0D8D0BE}"/>
    <dgm:cxn modelId="{6538913E-A5EF-44FB-BA7F-DF2EDBDF0247}" type="presOf" srcId="{44ECEC04-9B72-4EFF-9170-DDA51716D93C}" destId="{98C59870-9FCE-43E6-8606-53DCD69873DD}" srcOrd="0" destOrd="0" presId="urn:microsoft.com/office/officeart/2005/8/layout/matrix1"/>
    <dgm:cxn modelId="{79B32677-7881-4EF1-BFCB-833EBB724D00}" type="presOf" srcId="{8EBA35C5-A305-45A3-90F9-F6335A6CFBD4}" destId="{0AC7751D-EF64-4538-8BF3-7FF1712181E9}" srcOrd="1" destOrd="0" presId="urn:microsoft.com/office/officeart/2005/8/layout/matrix1"/>
    <dgm:cxn modelId="{5D00B82C-82D3-49DD-8D51-78CC79CA2810}" type="presOf" srcId="{469CA6DB-1D74-4053-BF33-0D99C0E9E0BA}" destId="{5FD43E1F-8F77-4924-A045-8617A37979EA}" srcOrd="0" destOrd="0" presId="urn:microsoft.com/office/officeart/2005/8/layout/matrix1"/>
    <dgm:cxn modelId="{73B83BB4-AFE6-44DE-A50A-A305CE5DA939}" type="presOf" srcId="{44ECEC04-9B72-4EFF-9170-DDA51716D93C}" destId="{34811D25-0499-40B4-A3BD-61471F0DDE74}" srcOrd="1" destOrd="0" presId="urn:microsoft.com/office/officeart/2005/8/layout/matrix1"/>
    <dgm:cxn modelId="{208DE97E-323A-47E5-9900-B67EDA7ACB24}" type="presOf" srcId="{ACF09AC8-579C-4B03-9C49-E316484E8188}" destId="{DD2C8060-F197-4205-8DA4-550ED69177E1}" srcOrd="0" destOrd="0" presId="urn:microsoft.com/office/officeart/2005/8/layout/matrix1"/>
    <dgm:cxn modelId="{B82324FF-575D-4EC5-9DF9-D108B3A7631F}" type="presOf" srcId="{469CA6DB-1D74-4053-BF33-0D99C0E9E0BA}" destId="{49ADB5C5-A252-4CF2-80C4-96FB019B5462}" srcOrd="1" destOrd="0" presId="urn:microsoft.com/office/officeart/2005/8/layout/matrix1"/>
    <dgm:cxn modelId="{388B68C9-23C2-43C7-8385-31197F1AABFF}" srcId="{ACF09AC8-579C-4B03-9C49-E316484E8188}" destId="{469CA6DB-1D74-4053-BF33-0D99C0E9E0BA}" srcOrd="3" destOrd="0" parTransId="{D5C4B0A7-FB64-4102-A031-682EB01755DC}" sibTransId="{BE5CC0DE-0252-40B8-8052-9A70ED6C7959}"/>
    <dgm:cxn modelId="{D5F79EE9-0B8A-42A5-BCF6-F03984F93290}" type="presOf" srcId="{3AD1061C-461D-4AFA-923B-107DAFB79271}" destId="{A7DCC92B-206A-49D6-93CD-8EEFFBB1C88A}" srcOrd="1" destOrd="0" presId="urn:microsoft.com/office/officeart/2005/8/layout/matrix1"/>
    <dgm:cxn modelId="{A2BDC9EB-8882-4421-B4A0-758C25AEBB2B}" srcId="{4DAF9C2E-19BE-4F17-A157-911FF111CB55}" destId="{ACF09AC8-579C-4B03-9C49-E316484E8188}" srcOrd="0" destOrd="0" parTransId="{712C87C5-4661-4F58-9849-EB2A6AF54A59}" sibTransId="{6C08C9BE-5F5A-464B-8E26-33E45ABA5245}"/>
    <dgm:cxn modelId="{D899D364-EFFA-420C-B2D3-0ECE79E538E1}" srcId="{ACF09AC8-579C-4B03-9C49-E316484E8188}" destId="{44ECEC04-9B72-4EFF-9170-DDA51716D93C}" srcOrd="0" destOrd="0" parTransId="{6F9191FF-D7EE-429D-98C9-BC3DC85D77DD}" sibTransId="{0401B5D8-70C1-4E45-93F3-500537B836A7}"/>
    <dgm:cxn modelId="{8AF29EDE-CEF2-46FE-9115-A185B97498BA}" type="presOf" srcId="{3AD1061C-461D-4AFA-923B-107DAFB79271}" destId="{820AAFA4-F9B8-43F6-B6A1-467132B56481}" srcOrd="0" destOrd="0" presId="urn:microsoft.com/office/officeart/2005/8/layout/matrix1"/>
    <dgm:cxn modelId="{A6EF63AA-F312-49D4-9640-8F8018072EB1}" srcId="{ACF09AC8-579C-4B03-9C49-E316484E8188}" destId="{3AD1061C-461D-4AFA-923B-107DAFB79271}" srcOrd="1" destOrd="0" parTransId="{24D9E6A2-D370-43E2-A76B-E379B3FA9CA0}" sibTransId="{EC4FE3F9-F09B-4870-A089-1B1020E83E9D}"/>
    <dgm:cxn modelId="{D1718232-9BAC-44D7-B233-962A67057041}" type="presOf" srcId="{8EBA35C5-A305-45A3-90F9-F6335A6CFBD4}" destId="{C5BCA35B-8127-4686-B5B6-23F902E5F85C}" srcOrd="0" destOrd="0" presId="urn:microsoft.com/office/officeart/2005/8/layout/matrix1"/>
    <dgm:cxn modelId="{B90439C0-12AF-4C07-8F77-07D9114A7E64}" type="presOf" srcId="{4DAF9C2E-19BE-4F17-A157-911FF111CB55}" destId="{3C0387D2-3C95-4148-8EB7-5DD659902BB4}" srcOrd="0" destOrd="0" presId="urn:microsoft.com/office/officeart/2005/8/layout/matrix1"/>
    <dgm:cxn modelId="{0592E3FF-6E6D-479F-A22E-0C0C27CC0786}" type="presParOf" srcId="{3C0387D2-3C95-4148-8EB7-5DD659902BB4}" destId="{7CFF26C8-F94D-4D33-9162-02FBC9EAC323}" srcOrd="0" destOrd="0" presId="urn:microsoft.com/office/officeart/2005/8/layout/matrix1"/>
    <dgm:cxn modelId="{412D21DC-7162-4856-AAE7-A0DD81CB9021}" type="presParOf" srcId="{7CFF26C8-F94D-4D33-9162-02FBC9EAC323}" destId="{98C59870-9FCE-43E6-8606-53DCD69873DD}" srcOrd="0" destOrd="0" presId="urn:microsoft.com/office/officeart/2005/8/layout/matrix1"/>
    <dgm:cxn modelId="{4897ACDA-EE9A-4CE7-9EDB-2B195C255F2A}" type="presParOf" srcId="{7CFF26C8-F94D-4D33-9162-02FBC9EAC323}" destId="{34811D25-0499-40B4-A3BD-61471F0DDE74}" srcOrd="1" destOrd="0" presId="urn:microsoft.com/office/officeart/2005/8/layout/matrix1"/>
    <dgm:cxn modelId="{007F3C6B-9C6B-4375-B668-B800125B7A7F}" type="presParOf" srcId="{7CFF26C8-F94D-4D33-9162-02FBC9EAC323}" destId="{820AAFA4-F9B8-43F6-B6A1-467132B56481}" srcOrd="2" destOrd="0" presId="urn:microsoft.com/office/officeart/2005/8/layout/matrix1"/>
    <dgm:cxn modelId="{94F3838C-77C8-4379-8CE1-A3E587E805FA}" type="presParOf" srcId="{7CFF26C8-F94D-4D33-9162-02FBC9EAC323}" destId="{A7DCC92B-206A-49D6-93CD-8EEFFBB1C88A}" srcOrd="3" destOrd="0" presId="urn:microsoft.com/office/officeart/2005/8/layout/matrix1"/>
    <dgm:cxn modelId="{07AF6288-3718-4B2D-8B80-E6C1CECFC9F7}" type="presParOf" srcId="{7CFF26C8-F94D-4D33-9162-02FBC9EAC323}" destId="{C5BCA35B-8127-4686-B5B6-23F902E5F85C}" srcOrd="4" destOrd="0" presId="urn:microsoft.com/office/officeart/2005/8/layout/matrix1"/>
    <dgm:cxn modelId="{B0729D39-DF63-4DB4-B75D-58E5CF7A48AE}" type="presParOf" srcId="{7CFF26C8-F94D-4D33-9162-02FBC9EAC323}" destId="{0AC7751D-EF64-4538-8BF3-7FF1712181E9}" srcOrd="5" destOrd="0" presId="urn:microsoft.com/office/officeart/2005/8/layout/matrix1"/>
    <dgm:cxn modelId="{9A906C74-E7F6-4AFC-902E-4A8FF9F32368}" type="presParOf" srcId="{7CFF26C8-F94D-4D33-9162-02FBC9EAC323}" destId="{5FD43E1F-8F77-4924-A045-8617A37979EA}" srcOrd="6" destOrd="0" presId="urn:microsoft.com/office/officeart/2005/8/layout/matrix1"/>
    <dgm:cxn modelId="{30C6DB81-F8EA-41D9-A442-62D17CDF58C6}" type="presParOf" srcId="{7CFF26C8-F94D-4D33-9162-02FBC9EAC323}" destId="{49ADB5C5-A252-4CF2-80C4-96FB019B5462}" srcOrd="7" destOrd="0" presId="urn:microsoft.com/office/officeart/2005/8/layout/matrix1"/>
    <dgm:cxn modelId="{9F7E761D-E6B7-48C8-8536-A0BA4B8C47C9}" type="presParOf" srcId="{3C0387D2-3C95-4148-8EB7-5DD659902BB4}" destId="{DD2C8060-F197-4205-8DA4-550ED69177E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AF9C2E-19BE-4F17-A157-911FF111CB55}" type="doc">
      <dgm:prSet loTypeId="urn:microsoft.com/office/officeart/2005/8/layout/matrix1" loCatId="matrix" qsTypeId="urn:microsoft.com/office/officeart/2005/8/quickstyle/3d5" qsCatId="3D" csTypeId="urn:microsoft.com/office/officeart/2005/8/colors/accent4_2" csCatId="accent4" phldr="1"/>
      <dgm:spPr/>
      <dgm:t>
        <a:bodyPr/>
        <a:lstStyle/>
        <a:p>
          <a:endParaRPr lang="pl-PL"/>
        </a:p>
      </dgm:t>
    </dgm:pt>
    <dgm:pt modelId="{3AD1061C-461D-4AFA-923B-107DAFB79271}">
      <dgm:prSet phldrT="[Tekst]" custT="1"/>
      <dgm:spPr>
        <a:solidFill>
          <a:srgbClr val="FFFF66"/>
        </a:solidFill>
      </dgm:spPr>
      <dgm:t>
        <a:bodyPr anchor="ctr" anchorCtr="1"/>
        <a:lstStyle/>
        <a:p>
          <a:r>
            <a:rPr lang="pl-PL" sz="1800" dirty="0" smtClean="0">
              <a:solidFill>
                <a:schemeClr val="tx1"/>
              </a:solidFill>
            </a:rPr>
            <a:t>Proces publikacyjny</a:t>
          </a:r>
          <a:endParaRPr lang="pl-PL" sz="1800" dirty="0">
            <a:solidFill>
              <a:schemeClr val="tx1"/>
            </a:solidFill>
          </a:endParaRPr>
        </a:p>
      </dgm:t>
    </dgm:pt>
    <dgm:pt modelId="{24D9E6A2-D370-43E2-A76B-E379B3FA9CA0}" type="parTrans" cxnId="{A6EF63AA-F312-49D4-9640-8F8018072EB1}">
      <dgm:prSet/>
      <dgm:spPr/>
      <dgm:t>
        <a:bodyPr/>
        <a:lstStyle/>
        <a:p>
          <a:endParaRPr lang="pl-PL"/>
        </a:p>
      </dgm:t>
    </dgm:pt>
    <dgm:pt modelId="{EC4FE3F9-F09B-4870-A089-1B1020E83E9D}" type="sibTrans" cxnId="{A6EF63AA-F312-49D4-9640-8F8018072EB1}">
      <dgm:prSet/>
      <dgm:spPr/>
      <dgm:t>
        <a:bodyPr/>
        <a:lstStyle/>
        <a:p>
          <a:endParaRPr lang="pl-PL"/>
        </a:p>
      </dgm:t>
    </dgm:pt>
    <dgm:pt modelId="{8EBA35C5-A305-45A3-90F9-F6335A6CFBD4}">
      <dgm:prSet phldrT="[Tekst]"/>
      <dgm:spPr>
        <a:solidFill>
          <a:srgbClr val="FFFF66"/>
        </a:solidFill>
      </dgm:spPr>
      <dgm:t>
        <a:bodyPr/>
        <a:lstStyle/>
        <a:p>
          <a:endParaRPr lang="pl-PL" dirty="0" smtClean="0"/>
        </a:p>
      </dgm:t>
    </dgm:pt>
    <dgm:pt modelId="{101253ED-E6D3-4D21-94C3-5BE55350BCA5}" type="parTrans" cxnId="{9C1EB094-72B3-4D10-876E-250A8BD922D0}">
      <dgm:prSet/>
      <dgm:spPr/>
      <dgm:t>
        <a:bodyPr/>
        <a:lstStyle/>
        <a:p>
          <a:endParaRPr lang="pl-PL"/>
        </a:p>
      </dgm:t>
    </dgm:pt>
    <dgm:pt modelId="{E4C25CCD-27F3-4BAF-B0ED-61A80371916B}" type="sibTrans" cxnId="{9C1EB094-72B3-4D10-876E-250A8BD922D0}">
      <dgm:prSet/>
      <dgm:spPr/>
      <dgm:t>
        <a:bodyPr/>
        <a:lstStyle/>
        <a:p>
          <a:endParaRPr lang="pl-PL"/>
        </a:p>
      </dgm:t>
    </dgm:pt>
    <dgm:pt modelId="{C81E082D-D555-43F5-B672-189ABEAB0823}">
      <dgm:prSet phldrT="[Tekst]" custScaleX="333333" custScaleY="78377" custLinFactNeighborX="0" custLinFactNeighborY="-2081"/>
      <dgm:spPr/>
      <dgm:t>
        <a:bodyPr/>
        <a:lstStyle/>
        <a:p>
          <a:endParaRPr lang="pl-PL" dirty="0"/>
        </a:p>
      </dgm:t>
    </dgm:pt>
    <dgm:pt modelId="{8CE19ABB-9CED-4D1C-BB8F-94D5F0AD2E51}" type="parTrans" cxnId="{48BBA9D3-90F3-4DEB-9B0D-41A08CB795AE}">
      <dgm:prSet/>
      <dgm:spPr/>
      <dgm:t>
        <a:bodyPr/>
        <a:lstStyle/>
        <a:p>
          <a:endParaRPr lang="pl-PL"/>
        </a:p>
      </dgm:t>
    </dgm:pt>
    <dgm:pt modelId="{A65B25B0-2FAD-4AEB-993D-E2D3B0D8D0BE}" type="sibTrans" cxnId="{48BBA9D3-90F3-4DEB-9B0D-41A08CB795AE}">
      <dgm:prSet/>
      <dgm:spPr/>
      <dgm:t>
        <a:bodyPr/>
        <a:lstStyle/>
        <a:p>
          <a:endParaRPr lang="pl-PL"/>
        </a:p>
      </dgm:t>
    </dgm:pt>
    <dgm:pt modelId="{44ECEC04-9B72-4EFF-9170-DDA51716D93C}">
      <dgm:prSet phldrT="[Tekst]" custT="1"/>
      <dgm:spPr>
        <a:solidFill>
          <a:srgbClr val="FFFF66"/>
        </a:solidFill>
      </dgm:spPr>
      <dgm:t>
        <a:bodyPr anchor="ctr" anchorCtr="1"/>
        <a:lstStyle/>
        <a:p>
          <a:r>
            <a:rPr lang="pl-PL" sz="1800" dirty="0" smtClean="0">
              <a:solidFill>
                <a:schemeClr val="tx1"/>
              </a:solidFill>
            </a:rPr>
            <a:t>Proces publikacyjny</a:t>
          </a:r>
          <a:endParaRPr lang="pl-PL" sz="1800" dirty="0">
            <a:solidFill>
              <a:schemeClr val="tx1"/>
            </a:solidFill>
          </a:endParaRPr>
        </a:p>
      </dgm:t>
    </dgm:pt>
    <dgm:pt modelId="{0401B5D8-70C1-4E45-93F3-500537B836A7}" type="sibTrans" cxnId="{D899D364-EFFA-420C-B2D3-0ECE79E538E1}">
      <dgm:prSet/>
      <dgm:spPr/>
      <dgm:t>
        <a:bodyPr/>
        <a:lstStyle/>
        <a:p>
          <a:endParaRPr lang="pl-PL"/>
        </a:p>
      </dgm:t>
    </dgm:pt>
    <dgm:pt modelId="{6F9191FF-D7EE-429D-98C9-BC3DC85D77DD}" type="parTrans" cxnId="{D899D364-EFFA-420C-B2D3-0ECE79E538E1}">
      <dgm:prSet/>
      <dgm:spPr/>
      <dgm:t>
        <a:bodyPr/>
        <a:lstStyle/>
        <a:p>
          <a:endParaRPr lang="pl-PL"/>
        </a:p>
      </dgm:t>
    </dgm:pt>
    <dgm:pt modelId="{ACF09AC8-579C-4B03-9C49-E316484E8188}">
      <dgm:prSet phldrT="[Tekst]" custT="1"/>
      <dgm:spPr>
        <a:solidFill>
          <a:srgbClr val="FFFF99"/>
        </a:solidFill>
      </dgm:spPr>
      <dgm:t>
        <a:bodyPr/>
        <a:lstStyle/>
        <a:p>
          <a:pPr algn="l"/>
          <a:r>
            <a:rPr lang="pl-PL" sz="1800" dirty="0" smtClean="0"/>
            <a:t>Możliwa opłata za publikację</a:t>
          </a:r>
          <a:endParaRPr lang="pl-PL" sz="1800" dirty="0"/>
        </a:p>
      </dgm:t>
    </dgm:pt>
    <dgm:pt modelId="{6C08C9BE-5F5A-464B-8E26-33E45ABA5245}" type="sibTrans" cxnId="{A2BDC9EB-8882-4421-B4A0-758C25AEBB2B}">
      <dgm:prSet/>
      <dgm:spPr/>
      <dgm:t>
        <a:bodyPr/>
        <a:lstStyle/>
        <a:p>
          <a:endParaRPr lang="pl-PL"/>
        </a:p>
      </dgm:t>
    </dgm:pt>
    <dgm:pt modelId="{712C87C5-4661-4F58-9849-EB2A6AF54A59}" type="parTrans" cxnId="{A2BDC9EB-8882-4421-B4A0-758C25AEBB2B}">
      <dgm:prSet/>
      <dgm:spPr/>
      <dgm:t>
        <a:bodyPr/>
        <a:lstStyle/>
        <a:p>
          <a:endParaRPr lang="pl-PL"/>
        </a:p>
      </dgm:t>
    </dgm:pt>
    <dgm:pt modelId="{469CA6DB-1D74-4053-BF33-0D99C0E9E0BA}">
      <dgm:prSet phldrT="[Tekst]"/>
      <dgm:spPr>
        <a:solidFill>
          <a:srgbClr val="FFFF66"/>
        </a:solidFill>
      </dgm:spPr>
      <dgm:t>
        <a:bodyPr anchor="ctr" anchorCtr="1"/>
        <a:lstStyle/>
        <a:p>
          <a:endParaRPr lang="pl-PL" dirty="0"/>
        </a:p>
      </dgm:t>
    </dgm:pt>
    <dgm:pt modelId="{BE5CC0DE-0252-40B8-8052-9A70ED6C7959}" type="sibTrans" cxnId="{388B68C9-23C2-43C7-8385-31197F1AABFF}">
      <dgm:prSet/>
      <dgm:spPr/>
      <dgm:t>
        <a:bodyPr/>
        <a:lstStyle/>
        <a:p>
          <a:endParaRPr lang="pl-PL"/>
        </a:p>
      </dgm:t>
    </dgm:pt>
    <dgm:pt modelId="{D5C4B0A7-FB64-4102-A031-682EB01755DC}" type="parTrans" cxnId="{388B68C9-23C2-43C7-8385-31197F1AABFF}">
      <dgm:prSet/>
      <dgm:spPr/>
      <dgm:t>
        <a:bodyPr/>
        <a:lstStyle/>
        <a:p>
          <a:endParaRPr lang="pl-PL"/>
        </a:p>
      </dgm:t>
    </dgm:pt>
    <dgm:pt modelId="{3C0387D2-3C95-4148-8EB7-5DD659902BB4}" type="pres">
      <dgm:prSet presAssocID="{4DAF9C2E-19BE-4F17-A157-911FF111CB5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CFF26C8-F94D-4D33-9162-02FBC9EAC323}" type="pres">
      <dgm:prSet presAssocID="{4DAF9C2E-19BE-4F17-A157-911FF111CB55}" presName="matrix" presStyleCnt="0"/>
      <dgm:spPr/>
    </dgm:pt>
    <dgm:pt modelId="{98C59870-9FCE-43E6-8606-53DCD69873DD}" type="pres">
      <dgm:prSet presAssocID="{4DAF9C2E-19BE-4F17-A157-911FF111CB55}" presName="tile1" presStyleLbl="node1" presStyleIdx="0" presStyleCnt="4" custScaleX="52850" custScaleY="48868" custLinFactNeighborX="-12629" custLinFactNeighborY="-11400"/>
      <dgm:spPr/>
      <dgm:t>
        <a:bodyPr/>
        <a:lstStyle/>
        <a:p>
          <a:endParaRPr lang="pl-PL"/>
        </a:p>
      </dgm:t>
    </dgm:pt>
    <dgm:pt modelId="{34811D25-0499-40B4-A3BD-61471F0DDE74}" type="pres">
      <dgm:prSet presAssocID="{4DAF9C2E-19BE-4F17-A157-911FF111CB5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0AAFA4-F9B8-43F6-B6A1-467132B56481}" type="pres">
      <dgm:prSet presAssocID="{4DAF9C2E-19BE-4F17-A157-911FF111CB55}" presName="tile2" presStyleLbl="node1" presStyleIdx="1" presStyleCnt="4" custScaleX="53843" custScaleY="48500" custLinFactNeighborX="12456" custLinFactNeighborY="-11932"/>
      <dgm:spPr/>
      <dgm:t>
        <a:bodyPr/>
        <a:lstStyle/>
        <a:p>
          <a:endParaRPr lang="pl-PL"/>
        </a:p>
      </dgm:t>
    </dgm:pt>
    <dgm:pt modelId="{A7DCC92B-206A-49D6-93CD-8EEFFBB1C88A}" type="pres">
      <dgm:prSet presAssocID="{4DAF9C2E-19BE-4F17-A157-911FF111CB5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5BCA35B-8127-4686-B5B6-23F902E5F85C}" type="pres">
      <dgm:prSet presAssocID="{4DAF9C2E-19BE-4F17-A157-911FF111CB55}" presName="tile3" presStyleLbl="node1" presStyleIdx="2" presStyleCnt="4" custScaleX="53466" custScaleY="49456" custLinFactNeighborX="-12693" custLinFactNeighborY="9529"/>
      <dgm:spPr/>
      <dgm:t>
        <a:bodyPr/>
        <a:lstStyle/>
        <a:p>
          <a:endParaRPr lang="pl-PL"/>
        </a:p>
      </dgm:t>
    </dgm:pt>
    <dgm:pt modelId="{0AC7751D-EF64-4538-8BF3-7FF1712181E9}" type="pres">
      <dgm:prSet presAssocID="{4DAF9C2E-19BE-4F17-A157-911FF111CB5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FD43E1F-8F77-4924-A045-8617A37979EA}" type="pres">
      <dgm:prSet presAssocID="{4DAF9C2E-19BE-4F17-A157-911FF111CB55}" presName="tile4" presStyleLbl="node1" presStyleIdx="3" presStyleCnt="4" custScaleX="52624" custScaleY="48389" custLinFactNeighborX="11700" custLinFactNeighborY="7675"/>
      <dgm:spPr/>
      <dgm:t>
        <a:bodyPr/>
        <a:lstStyle/>
        <a:p>
          <a:endParaRPr lang="pl-PL"/>
        </a:p>
      </dgm:t>
    </dgm:pt>
    <dgm:pt modelId="{49ADB5C5-A252-4CF2-80C4-96FB019B5462}" type="pres">
      <dgm:prSet presAssocID="{4DAF9C2E-19BE-4F17-A157-911FF111CB5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2C8060-F197-4205-8DA4-550ED69177E1}" type="pres">
      <dgm:prSet presAssocID="{4DAF9C2E-19BE-4F17-A157-911FF111CB55}" presName="centerTile" presStyleLbl="fgShp" presStyleIdx="0" presStyleCnt="1" custScaleX="196079" custScaleY="52980" custLinFactNeighborX="62092" custLinFactNeighborY="-27478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</dgm:ptLst>
  <dgm:cxnLst>
    <dgm:cxn modelId="{5E23B59D-8946-4CA0-BCDA-B216F50EB407}" type="presOf" srcId="{8EBA35C5-A305-45A3-90F9-F6335A6CFBD4}" destId="{0AC7751D-EF64-4538-8BF3-7FF1712181E9}" srcOrd="1" destOrd="0" presId="urn:microsoft.com/office/officeart/2005/8/layout/matrix1"/>
    <dgm:cxn modelId="{2C2B1EC6-1E2D-405B-9966-F7B226CBC197}" type="presOf" srcId="{469CA6DB-1D74-4053-BF33-0D99C0E9E0BA}" destId="{5FD43E1F-8F77-4924-A045-8617A37979EA}" srcOrd="0" destOrd="0" presId="urn:microsoft.com/office/officeart/2005/8/layout/matrix1"/>
    <dgm:cxn modelId="{9C1EB094-72B3-4D10-876E-250A8BD922D0}" srcId="{ACF09AC8-579C-4B03-9C49-E316484E8188}" destId="{8EBA35C5-A305-45A3-90F9-F6335A6CFBD4}" srcOrd="2" destOrd="0" parTransId="{101253ED-E6D3-4D21-94C3-5BE55350BCA5}" sibTransId="{E4C25CCD-27F3-4BAF-B0ED-61A80371916B}"/>
    <dgm:cxn modelId="{48BBA9D3-90F3-4DEB-9B0D-41A08CB795AE}" srcId="{4DAF9C2E-19BE-4F17-A157-911FF111CB55}" destId="{C81E082D-D555-43F5-B672-189ABEAB0823}" srcOrd="1" destOrd="0" parTransId="{8CE19ABB-9CED-4D1C-BB8F-94D5F0AD2E51}" sibTransId="{A65B25B0-2FAD-4AEB-993D-E2D3B0D8D0BE}"/>
    <dgm:cxn modelId="{3FD8F355-02C5-4680-8B7B-C8BD80D0FEEF}" type="presOf" srcId="{3AD1061C-461D-4AFA-923B-107DAFB79271}" destId="{A7DCC92B-206A-49D6-93CD-8EEFFBB1C88A}" srcOrd="1" destOrd="0" presId="urn:microsoft.com/office/officeart/2005/8/layout/matrix1"/>
    <dgm:cxn modelId="{673166EF-B146-4DA2-9366-5FC743195467}" type="presOf" srcId="{44ECEC04-9B72-4EFF-9170-DDA51716D93C}" destId="{98C59870-9FCE-43E6-8606-53DCD69873DD}" srcOrd="0" destOrd="0" presId="urn:microsoft.com/office/officeart/2005/8/layout/matrix1"/>
    <dgm:cxn modelId="{27E2A1D6-A7FD-4389-A0CD-F2A82C3F6D0D}" type="presOf" srcId="{3AD1061C-461D-4AFA-923B-107DAFB79271}" destId="{820AAFA4-F9B8-43F6-B6A1-467132B56481}" srcOrd="0" destOrd="0" presId="urn:microsoft.com/office/officeart/2005/8/layout/matrix1"/>
    <dgm:cxn modelId="{388B68C9-23C2-43C7-8385-31197F1AABFF}" srcId="{ACF09AC8-579C-4B03-9C49-E316484E8188}" destId="{469CA6DB-1D74-4053-BF33-0D99C0E9E0BA}" srcOrd="3" destOrd="0" parTransId="{D5C4B0A7-FB64-4102-A031-682EB01755DC}" sibTransId="{BE5CC0DE-0252-40B8-8052-9A70ED6C7959}"/>
    <dgm:cxn modelId="{CAED90F6-A143-42A4-8577-7F0A0F1CDBF9}" type="presOf" srcId="{44ECEC04-9B72-4EFF-9170-DDA51716D93C}" destId="{34811D25-0499-40B4-A3BD-61471F0DDE74}" srcOrd="1" destOrd="0" presId="urn:microsoft.com/office/officeart/2005/8/layout/matrix1"/>
    <dgm:cxn modelId="{D899D364-EFFA-420C-B2D3-0ECE79E538E1}" srcId="{ACF09AC8-579C-4B03-9C49-E316484E8188}" destId="{44ECEC04-9B72-4EFF-9170-DDA51716D93C}" srcOrd="0" destOrd="0" parTransId="{6F9191FF-D7EE-429D-98C9-BC3DC85D77DD}" sibTransId="{0401B5D8-70C1-4E45-93F3-500537B836A7}"/>
    <dgm:cxn modelId="{A2BDC9EB-8882-4421-B4A0-758C25AEBB2B}" srcId="{4DAF9C2E-19BE-4F17-A157-911FF111CB55}" destId="{ACF09AC8-579C-4B03-9C49-E316484E8188}" srcOrd="0" destOrd="0" parTransId="{712C87C5-4661-4F58-9849-EB2A6AF54A59}" sibTransId="{6C08C9BE-5F5A-464B-8E26-33E45ABA5245}"/>
    <dgm:cxn modelId="{737CCF2D-3493-4737-BA57-1DDFC56A2C3F}" type="presOf" srcId="{ACF09AC8-579C-4B03-9C49-E316484E8188}" destId="{DD2C8060-F197-4205-8DA4-550ED69177E1}" srcOrd="0" destOrd="0" presId="urn:microsoft.com/office/officeart/2005/8/layout/matrix1"/>
    <dgm:cxn modelId="{721BABB8-8E5E-4071-BFBB-4940B8BC761B}" type="presOf" srcId="{469CA6DB-1D74-4053-BF33-0D99C0E9E0BA}" destId="{49ADB5C5-A252-4CF2-80C4-96FB019B5462}" srcOrd="1" destOrd="0" presId="urn:microsoft.com/office/officeart/2005/8/layout/matrix1"/>
    <dgm:cxn modelId="{86351AFD-3580-46F1-ABDD-1E4BAD1E961D}" type="presOf" srcId="{4DAF9C2E-19BE-4F17-A157-911FF111CB55}" destId="{3C0387D2-3C95-4148-8EB7-5DD659902BB4}" srcOrd="0" destOrd="0" presId="urn:microsoft.com/office/officeart/2005/8/layout/matrix1"/>
    <dgm:cxn modelId="{A6EF63AA-F312-49D4-9640-8F8018072EB1}" srcId="{ACF09AC8-579C-4B03-9C49-E316484E8188}" destId="{3AD1061C-461D-4AFA-923B-107DAFB79271}" srcOrd="1" destOrd="0" parTransId="{24D9E6A2-D370-43E2-A76B-E379B3FA9CA0}" sibTransId="{EC4FE3F9-F09B-4870-A089-1B1020E83E9D}"/>
    <dgm:cxn modelId="{5C36832E-FF23-46A2-BDBD-4B136D096245}" type="presOf" srcId="{8EBA35C5-A305-45A3-90F9-F6335A6CFBD4}" destId="{C5BCA35B-8127-4686-B5B6-23F902E5F85C}" srcOrd="0" destOrd="0" presId="urn:microsoft.com/office/officeart/2005/8/layout/matrix1"/>
    <dgm:cxn modelId="{F1B5CFA8-1807-46EF-8BE7-A51FB3B35307}" type="presParOf" srcId="{3C0387D2-3C95-4148-8EB7-5DD659902BB4}" destId="{7CFF26C8-F94D-4D33-9162-02FBC9EAC323}" srcOrd="0" destOrd="0" presId="urn:microsoft.com/office/officeart/2005/8/layout/matrix1"/>
    <dgm:cxn modelId="{D22488C5-A431-428E-8144-D8565F415948}" type="presParOf" srcId="{7CFF26C8-F94D-4D33-9162-02FBC9EAC323}" destId="{98C59870-9FCE-43E6-8606-53DCD69873DD}" srcOrd="0" destOrd="0" presId="urn:microsoft.com/office/officeart/2005/8/layout/matrix1"/>
    <dgm:cxn modelId="{E440E394-16C5-40BA-B5DA-17E3DB153590}" type="presParOf" srcId="{7CFF26C8-F94D-4D33-9162-02FBC9EAC323}" destId="{34811D25-0499-40B4-A3BD-61471F0DDE74}" srcOrd="1" destOrd="0" presId="urn:microsoft.com/office/officeart/2005/8/layout/matrix1"/>
    <dgm:cxn modelId="{F87939B8-EA81-4CB9-AAEE-3D50C6184936}" type="presParOf" srcId="{7CFF26C8-F94D-4D33-9162-02FBC9EAC323}" destId="{820AAFA4-F9B8-43F6-B6A1-467132B56481}" srcOrd="2" destOrd="0" presId="urn:microsoft.com/office/officeart/2005/8/layout/matrix1"/>
    <dgm:cxn modelId="{F7F5E871-BE3A-4ED2-AF46-6D0CFB97BAC9}" type="presParOf" srcId="{7CFF26C8-F94D-4D33-9162-02FBC9EAC323}" destId="{A7DCC92B-206A-49D6-93CD-8EEFFBB1C88A}" srcOrd="3" destOrd="0" presId="urn:microsoft.com/office/officeart/2005/8/layout/matrix1"/>
    <dgm:cxn modelId="{87181EA0-A9A5-4ED7-847E-01633BFF6E21}" type="presParOf" srcId="{7CFF26C8-F94D-4D33-9162-02FBC9EAC323}" destId="{C5BCA35B-8127-4686-B5B6-23F902E5F85C}" srcOrd="4" destOrd="0" presId="urn:microsoft.com/office/officeart/2005/8/layout/matrix1"/>
    <dgm:cxn modelId="{C1E0214A-321A-4A0C-BA49-052F1A52FFA4}" type="presParOf" srcId="{7CFF26C8-F94D-4D33-9162-02FBC9EAC323}" destId="{0AC7751D-EF64-4538-8BF3-7FF1712181E9}" srcOrd="5" destOrd="0" presId="urn:microsoft.com/office/officeart/2005/8/layout/matrix1"/>
    <dgm:cxn modelId="{4CFC9818-C900-4395-A7EC-1A48B335FF0D}" type="presParOf" srcId="{7CFF26C8-F94D-4D33-9162-02FBC9EAC323}" destId="{5FD43E1F-8F77-4924-A045-8617A37979EA}" srcOrd="6" destOrd="0" presId="urn:microsoft.com/office/officeart/2005/8/layout/matrix1"/>
    <dgm:cxn modelId="{C7B94898-9ABD-4237-8F4B-B09352EDC0D1}" type="presParOf" srcId="{7CFF26C8-F94D-4D33-9162-02FBC9EAC323}" destId="{49ADB5C5-A252-4CF2-80C4-96FB019B5462}" srcOrd="7" destOrd="0" presId="urn:microsoft.com/office/officeart/2005/8/layout/matrix1"/>
    <dgm:cxn modelId="{50815028-9C9E-4A27-AA9D-42A9B80A6470}" type="presParOf" srcId="{3C0387D2-3C95-4148-8EB7-5DD659902BB4}" destId="{DD2C8060-F197-4205-8DA4-550ED69177E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BBEC4-648F-42F5-AE27-8AF1FF5D5E27}">
      <dsp:nvSpPr>
        <dsp:cNvPr id="0" name=""/>
        <dsp:cNvSpPr/>
      </dsp:nvSpPr>
      <dsp:spPr>
        <a:xfrm>
          <a:off x="285750" y="214311"/>
          <a:ext cx="3715466" cy="4262772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425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Archiwizowanie prac </a:t>
          </a:r>
          <a:br>
            <a:rPr lang="pl-PL" sz="1400" kern="1200" dirty="0" smtClean="0"/>
          </a:br>
          <a:r>
            <a:rPr lang="pl-PL" sz="1400" kern="1200" dirty="0" smtClean="0"/>
            <a:t>w ogólnodostępnych repozytoriach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>
              <a:solidFill>
                <a:schemeClr val="accent4">
                  <a:lumMod val="75000"/>
                </a:schemeClr>
              </a:solidFill>
            </a:rPr>
            <a:t>Zielona droga otwartego dostępu</a:t>
          </a:r>
          <a:r>
            <a:rPr lang="pl-PL" sz="1400" b="1" kern="1200" dirty="0" smtClean="0"/>
            <a:t> </a:t>
          </a:r>
          <a:r>
            <a:rPr lang="pl-PL" sz="1400" kern="1200" dirty="0" smtClean="0"/>
            <a:t>– polega na samodzielnym udostępnianiu tekstów naukowych, (również tych nierecenzowanych) przez autorów pod warunkiem, że polityka wydawnicza danego czasopisma na to zezwala. Autor może samodzielnie udostępnić preprint lub/i postprint artykułu opublikowanego </a:t>
          </a:r>
          <a:br>
            <a:rPr lang="pl-PL" sz="1400" kern="1200" dirty="0" smtClean="0"/>
          </a:br>
          <a:r>
            <a:rPr lang="pl-PL" sz="1400" kern="1200" dirty="0" smtClean="0"/>
            <a:t>w czasopiśmie naukowym na swojej </a:t>
          </a:r>
          <a:r>
            <a:rPr lang="pl-PL" sz="1400" b="0" kern="1200" dirty="0" smtClean="0"/>
            <a:t>stronie internetowej, repozytorium</a:t>
          </a:r>
          <a:r>
            <a:rPr lang="pl-PL" sz="1400" kern="1200" dirty="0" smtClean="0"/>
            <a:t> lub w innej bazie pełnotekstowej z polityką otwartego dostępu.</a:t>
          </a:r>
          <a:endParaRPr lang="pl-PL" sz="1400" kern="1200" dirty="0"/>
        </a:p>
      </dsp:txBody>
      <dsp:txXfrm>
        <a:off x="880225" y="214311"/>
        <a:ext cx="3120992" cy="4262772"/>
      </dsp:txXfrm>
    </dsp:sp>
    <dsp:sp modelId="{23CB07F8-7D0E-44A8-9E1B-8A0162D8257F}">
      <dsp:nvSpPr>
        <dsp:cNvPr id="0" name=""/>
        <dsp:cNvSpPr/>
      </dsp:nvSpPr>
      <dsp:spPr>
        <a:xfrm>
          <a:off x="71439" y="142878"/>
          <a:ext cx="770592" cy="7705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Droga zielona</a:t>
          </a:r>
          <a:endParaRPr lang="pl-PL" sz="1200" kern="1200" dirty="0"/>
        </a:p>
      </dsp:txBody>
      <dsp:txXfrm>
        <a:off x="184290" y="255729"/>
        <a:ext cx="544890" cy="544890"/>
      </dsp:txXfrm>
    </dsp:sp>
    <dsp:sp modelId="{98BF14CF-D5A7-4539-BF2F-3FC6A87C2B4B}">
      <dsp:nvSpPr>
        <dsp:cNvPr id="0" name=""/>
        <dsp:cNvSpPr/>
      </dsp:nvSpPr>
      <dsp:spPr>
        <a:xfrm>
          <a:off x="4071961" y="214311"/>
          <a:ext cx="3885520" cy="4079541"/>
        </a:xfrm>
        <a:prstGeom prst="rect">
          <a:avLst/>
        </a:prstGeom>
        <a:solidFill>
          <a:srgbClr val="FFFF99">
            <a:alpha val="89804"/>
          </a:srgbClr>
        </a:solidFill>
        <a:ln w="425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Publikowanie prac </a:t>
          </a:r>
          <a:br>
            <a:rPr lang="pl-PL" sz="1400" kern="1200" dirty="0" smtClean="0"/>
          </a:br>
          <a:r>
            <a:rPr lang="pl-PL" sz="1400" kern="1200" dirty="0" smtClean="0"/>
            <a:t>w recenzowanych czasopismach wydawanych zgodnie </a:t>
          </a:r>
          <a:br>
            <a:rPr lang="pl-PL" sz="1400" kern="1200" dirty="0" smtClean="0"/>
          </a:br>
          <a:r>
            <a:rPr lang="pl-PL" sz="1400" kern="1200" dirty="0" smtClean="0"/>
            <a:t>z wymogami otwartego dostępu.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>
              <a:solidFill>
                <a:srgbClr val="FFC000"/>
              </a:solidFill>
            </a:rPr>
            <a:t>Złota droga otwartego dostępu</a:t>
          </a:r>
          <a:r>
            <a:rPr lang="pl-PL" sz="1400" b="1" kern="1200" dirty="0" smtClean="0"/>
            <a:t> </a:t>
          </a:r>
          <a:r>
            <a:rPr lang="pl-PL" sz="1400" kern="1200" dirty="0" smtClean="0"/>
            <a:t>– związana jest </a:t>
          </a:r>
          <a:br>
            <a:rPr lang="pl-PL" sz="1400" kern="1200" dirty="0" smtClean="0"/>
          </a:br>
          <a:r>
            <a:rPr lang="pl-PL" sz="1400" kern="1200" dirty="0" smtClean="0"/>
            <a:t>z umożliwianiem przez wydawcę, za pośrednictwem natychmiastowego, bezpłatnego dostępu online do treści artykułów publikowanych w wydawanym przez niego</a:t>
          </a:r>
          <a:r>
            <a:rPr lang="pl-PL" sz="1400" b="0" kern="1200" dirty="0" smtClean="0"/>
            <a:t> czasopiśmie naukowym lub książce</a:t>
          </a:r>
          <a:r>
            <a:rPr lang="pl-PL" sz="1400" kern="1200" dirty="0" smtClean="0"/>
            <a:t>.</a:t>
          </a:r>
          <a:endParaRPr lang="pl-PL" sz="1400" kern="1200" dirty="0"/>
        </a:p>
      </dsp:txBody>
      <dsp:txXfrm>
        <a:off x="4693645" y="214311"/>
        <a:ext cx="3263837" cy="4079541"/>
      </dsp:txXfrm>
    </dsp:sp>
    <dsp:sp modelId="{77F3277B-6F52-4A5C-B966-0F590D839B4F}">
      <dsp:nvSpPr>
        <dsp:cNvPr id="0" name=""/>
        <dsp:cNvSpPr/>
      </dsp:nvSpPr>
      <dsp:spPr>
        <a:xfrm>
          <a:off x="4071963" y="71436"/>
          <a:ext cx="770592" cy="770592"/>
        </a:xfrm>
        <a:prstGeom prst="ellipse">
          <a:avLst/>
        </a:prstGeom>
        <a:solidFill>
          <a:srgbClr val="FFFF66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</a:rPr>
            <a:t>Droga złota</a:t>
          </a:r>
          <a:endParaRPr lang="pl-PL" sz="1200" kern="1200" dirty="0">
            <a:solidFill>
              <a:schemeClr val="tx1"/>
            </a:solidFill>
          </a:endParaRPr>
        </a:p>
      </dsp:txBody>
      <dsp:txXfrm>
        <a:off x="4184814" y="184287"/>
        <a:ext cx="544890" cy="544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59870-9FCE-43E6-8606-53DCD69873DD}">
      <dsp:nvSpPr>
        <dsp:cNvPr id="0" name=""/>
        <dsp:cNvSpPr/>
      </dsp:nvSpPr>
      <dsp:spPr>
        <a:xfrm rot="16200000">
          <a:off x="511084" y="-228706"/>
          <a:ext cx="1331973" cy="2354142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Przed recenzją</a:t>
          </a:r>
          <a:endParaRPr lang="pl-PL" sz="1800" kern="1200" dirty="0"/>
        </a:p>
      </dsp:txBody>
      <dsp:txXfrm rot="5400000">
        <a:off x="0" y="282379"/>
        <a:ext cx="2354142" cy="998979"/>
      </dsp:txXfrm>
    </dsp:sp>
    <dsp:sp modelId="{820AAFA4-F9B8-43F6-B6A1-467132B56481}">
      <dsp:nvSpPr>
        <dsp:cNvPr id="0" name=""/>
        <dsp:cNvSpPr/>
      </dsp:nvSpPr>
      <dsp:spPr>
        <a:xfrm>
          <a:off x="4848399" y="321724"/>
          <a:ext cx="2324595" cy="1337486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Po recenzji</a:t>
          </a:r>
          <a:endParaRPr lang="pl-PL" sz="1800" kern="1200" dirty="0"/>
        </a:p>
      </dsp:txBody>
      <dsp:txXfrm>
        <a:off x="4848399" y="321724"/>
        <a:ext cx="2324595" cy="1003114"/>
      </dsp:txXfrm>
    </dsp:sp>
    <dsp:sp modelId="{C5BCA35B-8127-4686-B5B6-23F902E5F85C}">
      <dsp:nvSpPr>
        <dsp:cNvPr id="0" name=""/>
        <dsp:cNvSpPr/>
      </dsp:nvSpPr>
      <dsp:spPr>
        <a:xfrm rot="10800000">
          <a:off x="0" y="3048792"/>
          <a:ext cx="2465228" cy="1231812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800" kern="1200" dirty="0" smtClean="0"/>
        </a:p>
      </dsp:txBody>
      <dsp:txXfrm rot="10800000">
        <a:off x="0" y="3356745"/>
        <a:ext cx="2465228" cy="923859"/>
      </dsp:txXfrm>
    </dsp:sp>
    <dsp:sp modelId="{5FD43E1F-8F77-4924-A045-8617A37979EA}">
      <dsp:nvSpPr>
        <dsp:cNvPr id="0" name=""/>
        <dsp:cNvSpPr/>
      </dsp:nvSpPr>
      <dsp:spPr>
        <a:xfrm rot="5400000">
          <a:off x="5414829" y="2491744"/>
          <a:ext cx="1231812" cy="2345908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Możliwe embargo</a:t>
          </a:r>
          <a:endParaRPr lang="pl-PL" sz="1800" kern="1200" dirty="0"/>
        </a:p>
      </dsp:txBody>
      <dsp:txXfrm rot="-5400000">
        <a:off x="4857781" y="3356744"/>
        <a:ext cx="2345908" cy="923859"/>
      </dsp:txXfrm>
    </dsp:sp>
    <dsp:sp modelId="{DD2C8060-F197-4205-8DA4-550ED69177E1}">
      <dsp:nvSpPr>
        <dsp:cNvPr id="0" name=""/>
        <dsp:cNvSpPr/>
      </dsp:nvSpPr>
      <dsp:spPr>
        <a:xfrm>
          <a:off x="3" y="1785953"/>
          <a:ext cx="7286668" cy="881857"/>
        </a:xfrm>
        <a:prstGeom prst="round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Sprawdzanie polityki wydawniczej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np. na stronie wydawcy</a:t>
          </a:r>
          <a:endParaRPr lang="pl-PL" sz="1800" kern="1200" dirty="0"/>
        </a:p>
      </dsp:txBody>
      <dsp:txXfrm>
        <a:off x="43052" y="1829002"/>
        <a:ext cx="7200570" cy="7957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59870-9FCE-43E6-8606-53DCD69873DD}">
      <dsp:nvSpPr>
        <dsp:cNvPr id="0" name=""/>
        <dsp:cNvSpPr/>
      </dsp:nvSpPr>
      <dsp:spPr>
        <a:xfrm rot="16200000">
          <a:off x="808280" y="-97445"/>
          <a:ext cx="1099675" cy="1925504"/>
        </a:xfrm>
        <a:prstGeom prst="round1Rect">
          <a:avLst/>
        </a:prstGeom>
        <a:solidFill>
          <a:srgbClr val="FFFF66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chemeClr val="tx1"/>
              </a:solidFill>
            </a:rPr>
            <a:t>Proces publikacyjny</a:t>
          </a:r>
          <a:endParaRPr lang="pl-PL" sz="1800" kern="1200" dirty="0">
            <a:solidFill>
              <a:schemeClr val="tx1"/>
            </a:solidFill>
          </a:endParaRPr>
        </a:p>
      </dsp:txBody>
      <dsp:txXfrm rot="5400000">
        <a:off x="395365" y="315470"/>
        <a:ext cx="1925504" cy="824756"/>
      </dsp:txXfrm>
    </dsp:sp>
    <dsp:sp modelId="{820AAFA4-F9B8-43F6-B6A1-467132B56481}">
      <dsp:nvSpPr>
        <dsp:cNvPr id="0" name=""/>
        <dsp:cNvSpPr/>
      </dsp:nvSpPr>
      <dsp:spPr>
        <a:xfrm>
          <a:off x="4934546" y="307638"/>
          <a:ext cx="1961682" cy="1091394"/>
        </a:xfrm>
        <a:prstGeom prst="round1Rect">
          <a:avLst/>
        </a:prstGeom>
        <a:solidFill>
          <a:srgbClr val="FFFF66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chemeClr val="tx1"/>
              </a:solidFill>
            </a:rPr>
            <a:t>Proces publikacyjny</a:t>
          </a:r>
          <a:endParaRPr lang="pl-PL" sz="1800" kern="1200" dirty="0">
            <a:solidFill>
              <a:schemeClr val="tx1"/>
            </a:solidFill>
          </a:endParaRPr>
        </a:p>
      </dsp:txBody>
      <dsp:txXfrm>
        <a:off x="4934546" y="307638"/>
        <a:ext cx="1961682" cy="818545"/>
      </dsp:txXfrm>
    </dsp:sp>
    <dsp:sp modelId="{C5BCA35B-8127-4686-B5B6-23F902E5F85C}">
      <dsp:nvSpPr>
        <dsp:cNvPr id="0" name=""/>
        <dsp:cNvSpPr/>
      </dsp:nvSpPr>
      <dsp:spPr>
        <a:xfrm rot="10800000">
          <a:off x="381812" y="3030114"/>
          <a:ext cx="1947947" cy="1112906"/>
        </a:xfrm>
        <a:prstGeom prst="round1Rect">
          <a:avLst/>
        </a:prstGeom>
        <a:solidFill>
          <a:srgbClr val="FFFF66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900" kern="1200" dirty="0" smtClean="0"/>
        </a:p>
      </dsp:txBody>
      <dsp:txXfrm rot="10800000">
        <a:off x="381812" y="3308341"/>
        <a:ext cx="1947947" cy="834680"/>
      </dsp:txXfrm>
    </dsp:sp>
    <dsp:sp modelId="{5FD43E1F-8F77-4924-A045-8617A37979EA}">
      <dsp:nvSpPr>
        <dsp:cNvPr id="0" name=""/>
        <dsp:cNvSpPr/>
      </dsp:nvSpPr>
      <dsp:spPr>
        <a:xfrm rot="5400000">
          <a:off x="5343395" y="2586212"/>
          <a:ext cx="1088896" cy="1917270"/>
        </a:xfrm>
        <a:prstGeom prst="round1Rect">
          <a:avLst/>
        </a:prstGeom>
        <a:solidFill>
          <a:srgbClr val="FFFF66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1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900" kern="1200" dirty="0"/>
        </a:p>
      </dsp:txBody>
      <dsp:txXfrm rot="-5400000">
        <a:off x="4929208" y="3272623"/>
        <a:ext cx="1917270" cy="816672"/>
      </dsp:txXfrm>
    </dsp:sp>
    <dsp:sp modelId="{DD2C8060-F197-4205-8DA4-550ED69177E1}">
      <dsp:nvSpPr>
        <dsp:cNvPr id="0" name=""/>
        <dsp:cNvSpPr/>
      </dsp:nvSpPr>
      <dsp:spPr>
        <a:xfrm>
          <a:off x="2857524" y="1643076"/>
          <a:ext cx="4286292" cy="596103"/>
        </a:xfrm>
        <a:prstGeom prst="roundRect">
          <a:avLst/>
        </a:prstGeom>
        <a:solidFill>
          <a:srgbClr val="FFFF99"/>
        </a:solidFill>
        <a:ln>
          <a:noFill/>
        </a:ln>
        <a:effectLst/>
        <a:sp3d z="5715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Możliwa opłata za publikację</a:t>
          </a:r>
          <a:endParaRPr lang="pl-PL" sz="1800" kern="1200" dirty="0"/>
        </a:p>
      </dsp:txBody>
      <dsp:txXfrm>
        <a:off x="2886623" y="1672175"/>
        <a:ext cx="4228094" cy="537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4E478-FF78-4FD4-A856-B20A9DEA53B1}" type="datetimeFigureOut">
              <a:rPr lang="pl-PL" smtClean="0"/>
              <a:t>2020-07-09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930BF-5ED4-4F8B-98C6-139927957C67}" type="slidenum">
              <a:rPr lang="pl-PL" smtClean="0"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930BF-5ED4-4F8B-98C6-139927957C67}" type="slidenum">
              <a:rPr lang="pl-PL" smtClean="0"/>
              <a:t>13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Prostokąt zaokrąglony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0" name="Podtytu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rostokąt zaokrąglony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rostokąt z zaokrąglonym rogi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dirty="0" smtClean="0"/>
              <a:t>Kliknij ikonę, aby dodać obraz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Prostokąt zaokrąglony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ymbol zastępczy tytułu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ur-lex.europa.eu/legal-content/PL/TXT/PDF/?uri=CELEX:32018H0790&amp;from=EN" TargetMode="External"/><Relationship Id="rId4" Type="http://schemas.openxmlformats.org/officeDocument/2006/relationships/hyperlink" Target="https://www.gov.pl/web/nauka/otwarty-dostep-do-publikacji-naukowych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blogs.iwu.edu/library/files/2017/10/openaccess-orange-loc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286808" cy="2786082"/>
          </a:xfrm>
          <a:prstGeom prst="rect">
            <a:avLst/>
          </a:prstGeom>
          <a:noFill/>
        </p:spPr>
      </p:pic>
      <p:pic>
        <p:nvPicPr>
          <p:cNvPr id="7" name="Obraz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714752"/>
            <a:ext cx="5750560" cy="273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785818"/>
          </a:xfrm>
        </p:spPr>
        <p:txBody>
          <a:bodyPr>
            <a:normAutofit/>
          </a:bodyPr>
          <a:lstStyle/>
          <a:p>
            <a:r>
              <a:rPr lang="pl-PL" sz="2400" dirty="0" smtClean="0"/>
              <a:t>  KIERUNKI ROZWOJU OTWARTEGO DOSTĘPU</a:t>
            </a:r>
            <a:endParaRPr lang="pl-PL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158300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857628"/>
            <a:ext cx="1571637" cy="101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rostokąt 9"/>
          <p:cNvSpPr/>
          <p:nvPr/>
        </p:nvSpPr>
        <p:spPr>
          <a:xfrm>
            <a:off x="2285984" y="1571612"/>
            <a:ext cx="621509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400" dirty="0" smtClean="0">
                <a:latin typeface="Arial" pitchFamily="34" charset="0"/>
                <a:cs typeface="Arial" pitchFamily="34" charset="0"/>
              </a:rPr>
              <a:t>Ministerstwo Nauki i Szkolnictwa Wyższego przyjęło politykę otwartego dostępu w dn. 23 października 2015 r. Przedstawiono ją w dokumencie pt. </a:t>
            </a:r>
            <a:r>
              <a:rPr lang="pl-PL" sz="1400" i="1" dirty="0" smtClean="0">
                <a:latin typeface="Arial" pitchFamily="34" charset="0"/>
                <a:cs typeface="Arial" pitchFamily="34" charset="0"/>
              </a:rPr>
              <a:t>Kierunki rozwoju otwartego dostępu do publikacji i wyników badań naukowych w Polsce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l-PL" sz="1400" u="sng" dirty="0" smtClean="0">
                <a:solidFill>
                  <a:srgbClr val="002060"/>
                </a:solidFill>
                <a:hlinkClick r:id="rId4"/>
              </a:rPr>
              <a:t>https://www.gov.pl/web/nauka/otwarty-dostep-do-publikacji-naukowych</a:t>
            </a:r>
            <a:r>
              <a:rPr lang="pl-PL" sz="1400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endParaRPr lang="pl-PL" sz="12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428860" y="3786190"/>
            <a:ext cx="6000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latin typeface="Arial" pitchFamily="34" charset="0"/>
                <a:cs typeface="Arial" pitchFamily="34" charset="0"/>
              </a:rPr>
              <a:t>ZALECENIE KOMISJI (UE) 2018/790 z dnia 25 kwietnia 2018 r. </a:t>
            </a:r>
            <a:br>
              <a:rPr lang="pl-PL" sz="1400" dirty="0" smtClean="0">
                <a:latin typeface="Arial" pitchFamily="34" charset="0"/>
                <a:cs typeface="Arial" pitchFamily="34" charset="0"/>
              </a:rPr>
            </a:br>
            <a:r>
              <a:rPr lang="pl-PL" sz="1400" dirty="0" smtClean="0">
                <a:latin typeface="Arial" pitchFamily="34" charset="0"/>
                <a:cs typeface="Arial" pitchFamily="34" charset="0"/>
              </a:rPr>
              <a:t>w sprawie dostępu do informacji naukowej oraz jej ochrony. </a:t>
            </a:r>
          </a:p>
          <a:p>
            <a:pPr algn="just"/>
            <a:r>
              <a:rPr lang="pl-PL" sz="1400" dirty="0" smtClean="0">
                <a:latin typeface="Arial" pitchFamily="34" charset="0"/>
                <a:cs typeface="Arial" pitchFamily="34" charset="0"/>
              </a:rPr>
              <a:t>(Dziennik Urzędowy Unii Europejskiej  L134/12)</a:t>
            </a:r>
          </a:p>
          <a:p>
            <a:pPr algn="just"/>
            <a:r>
              <a:rPr lang="pl-PL" sz="1400" u="sng" dirty="0" smtClean="0">
                <a:hlinkClick r:id="rId5"/>
              </a:rPr>
              <a:t>https://eur-lex.europa.eu/legal-content/PL/TXT/PDF/?uri=CELEX:32018H0790&amp;from=EN</a:t>
            </a:r>
            <a:r>
              <a:rPr lang="pl-PL" sz="1400" dirty="0" smtClean="0"/>
              <a:t> </a:t>
            </a:r>
          </a:p>
          <a:p>
            <a:pPr algn="just"/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endParaRPr lang="pl-PL" sz="1400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18388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100" dirty="0" smtClean="0"/>
              <a:t>„</a:t>
            </a:r>
            <a:r>
              <a:rPr lang="pl-PL" sz="2000" dirty="0" smtClean="0"/>
              <a:t>Kierunki rozwoju otwartego dostępu do publikacji </a:t>
            </a:r>
            <a:br>
              <a:rPr lang="pl-PL" sz="2000" dirty="0" smtClean="0"/>
            </a:br>
            <a:r>
              <a:rPr lang="pl-PL" sz="2000" dirty="0" smtClean="0"/>
              <a:t>i wyników badań naukowych w Polsce”</a:t>
            </a:r>
            <a:r>
              <a:rPr lang="pl-PL" sz="2100" dirty="0" smtClean="0"/>
              <a:t/>
            </a:r>
            <a:br>
              <a:rPr lang="pl-PL" sz="2100" dirty="0" smtClean="0"/>
            </a:br>
            <a:endParaRPr lang="pl-PL" sz="2100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>
            <a:normAutofit fontScale="55000" lnSpcReduction="20000"/>
          </a:bodyPr>
          <a:lstStyle/>
          <a:p>
            <a:pPr fontAlgn="base"/>
            <a:endParaRPr lang="pl-PL" dirty="0" smtClean="0"/>
          </a:p>
          <a:p>
            <a:pPr algn="just" fontAlgn="base"/>
            <a:r>
              <a:rPr lang="pl-PL" dirty="0" smtClean="0"/>
              <a:t>Opracowanie i przyjęcie przez poszczególne uczelnie, instytuty badawcze </a:t>
            </a:r>
            <a:br>
              <a:rPr lang="pl-PL" dirty="0" smtClean="0"/>
            </a:br>
            <a:r>
              <a:rPr lang="pl-PL" dirty="0" smtClean="0"/>
              <a:t>i instytuty PAN oraz przez NCN i NCBR własnych instytucjonalnych polityk </a:t>
            </a:r>
            <a:br>
              <a:rPr lang="pl-PL" dirty="0" smtClean="0"/>
            </a:br>
            <a:r>
              <a:rPr lang="pl-PL" dirty="0" smtClean="0"/>
              <a:t>w zakresie otwartego dostępu (OD), które będą określać zasady publikowania w OD wyników badań (głównie dotyczy to artykułów w recenzowanych czasopismach, ale także np. recenzowanych materiałów konferencyjnych, ewentualnie danych badawczych).</a:t>
            </a:r>
          </a:p>
          <a:p>
            <a:pPr algn="just" fontAlgn="base"/>
            <a:r>
              <a:rPr lang="pl-PL" dirty="0" smtClean="0"/>
              <a:t>Wyznaczenie przez kierowników jednostek naukowych i uczelni pełnomocników ds. OD.</a:t>
            </a:r>
          </a:p>
          <a:p>
            <a:pPr algn="just" fontAlgn="base"/>
            <a:r>
              <a:rPr lang="pl-PL" dirty="0" smtClean="0"/>
              <a:t>Przechodzenie czasopism naukowych do modeli otwartych.</a:t>
            </a:r>
          </a:p>
          <a:p>
            <a:pPr algn="just" fontAlgn="base"/>
            <a:r>
              <a:rPr lang="pl-PL" dirty="0" smtClean="0"/>
              <a:t>Udostępnianie rozpraw doktorskich w otwartych repozytoriach.</a:t>
            </a:r>
          </a:p>
          <a:p>
            <a:pPr algn="just" fontAlgn="base"/>
            <a:r>
              <a:rPr lang="pl-PL" dirty="0" smtClean="0"/>
              <a:t>Monitorowanie i raportowanie do MNiSW postępów we wdrażaniu OD, w tym systematyczne analizowanie liczby publikacji powstających w danej jednostce naukowej lub uczelni w celu określenia proporcji publikacji w OD w stosunku do wszystkich publikacji.</a:t>
            </a:r>
          </a:p>
          <a:p>
            <a:pPr algn="just" fontAlgn="base"/>
            <a:r>
              <a:rPr lang="pl-PL" dirty="0" smtClean="0"/>
              <a:t>Organizowanie szkoleń w zakresie OD dla wszystkich pracowników naukowych </a:t>
            </a:r>
            <a:br>
              <a:rPr lang="pl-PL" dirty="0" smtClean="0"/>
            </a:br>
            <a:r>
              <a:rPr lang="pl-PL" dirty="0" smtClean="0"/>
              <a:t>i doktorantów danej jednostki naukowej lub uczelni.</a:t>
            </a:r>
          </a:p>
          <a:p>
            <a:pPr algn="just" fontAlgn="base"/>
            <a:r>
              <a:rPr lang="pl-PL" dirty="0" smtClean="0"/>
              <a:t>Uwzględnienie doświadczeń i potencjału bibliotek naukowych, które często koordynują proces redakcji i deponowania publikacji naukowych </a:t>
            </a:r>
            <a:br>
              <a:rPr lang="pl-PL" dirty="0" smtClean="0"/>
            </a:br>
            <a:r>
              <a:rPr lang="pl-PL" dirty="0" smtClean="0"/>
              <a:t>w repozytoriach.</a:t>
            </a:r>
          </a:p>
          <a:p>
            <a:endParaRPr lang="pl-PL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500063" y="500063"/>
            <a:ext cx="8183562" cy="1050925"/>
          </a:xfrm>
          <a:prstGeom prst="rect">
            <a:avLst/>
          </a:prstGeom>
        </p:spPr>
        <p:txBody>
          <a:bodyPr vert="horz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NAJWAŻNIEJSZE ZALECENIA MNiSW ZAWARTE</a:t>
            </a:r>
            <a:r>
              <a:rPr kumimoji="0" lang="pl-PL" sz="2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 DOKUMENCIE</a:t>
            </a:r>
            <a:r>
              <a:rPr kumimoji="0" lang="pl-PL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pl-PL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l-PL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pl-PL" sz="2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sz="1400" dirty="0" smtClean="0"/>
              <a:t>Państwa członkowskie powinny ustalić i wprowadzić jasne strategie (określone </a:t>
            </a:r>
            <a:br>
              <a:rPr lang="pl-PL" sz="1400" dirty="0" smtClean="0"/>
            </a:br>
            <a:r>
              <a:rPr lang="pl-PL" sz="1400" dirty="0" smtClean="0"/>
              <a:t>w krajowych planach działania) w zakresie rozpowszechniania i otwartego dostępu do publikacji naukowych, które powstają w wyniku badań finansowanych ze środków publicznych. Strategie i plany działania powinny przewidywać: </a:t>
            </a:r>
          </a:p>
          <a:p>
            <a:pPr algn="just">
              <a:buNone/>
            </a:pPr>
            <a:r>
              <a:rPr lang="pl-PL" sz="1400" dirty="0" smtClean="0"/>
              <a:t>       — konkretne cele i wskaźniki osiąganych postępów, </a:t>
            </a:r>
          </a:p>
          <a:p>
            <a:pPr algn="just">
              <a:buNone/>
            </a:pPr>
            <a:r>
              <a:rPr lang="pl-PL" sz="1400" dirty="0" smtClean="0"/>
              <a:t>       — plany wdrażania, w tym podział obowiązków oraz odpowiednie licencje, </a:t>
            </a:r>
          </a:p>
          <a:p>
            <a:pPr algn="just">
              <a:buNone/>
            </a:pPr>
            <a:r>
              <a:rPr lang="pl-PL" sz="1400" dirty="0" smtClean="0"/>
              <a:t>       — powiązane plany finansowania.</a:t>
            </a:r>
          </a:p>
          <a:p>
            <a:pPr algn="just"/>
            <a:r>
              <a:rPr lang="pl-PL" sz="1400" dirty="0" smtClean="0"/>
              <a:t>Zachowując zgodność z dorobkiem prawnym UE w zakresie prawa autorskiego i praw pokrewnych państwa członkowskie powinny zapewnić, aby w wyniku tych strategii lub planów: </a:t>
            </a:r>
          </a:p>
          <a:p>
            <a:pPr algn="just">
              <a:buNone/>
            </a:pPr>
            <a:r>
              <a:rPr lang="pl-PL" sz="1400" dirty="0" smtClean="0"/>
              <a:t>       — wszystkie publikacje naukowe uzyskane w wyniku badań finansowanych ze środków publicznych były udostępniane na zasadach otwartego dostępu najpóźniej od 2020 r., </a:t>
            </a:r>
          </a:p>
          <a:p>
            <a:pPr algn="just">
              <a:buNone/>
            </a:pPr>
            <a:r>
              <a:rPr lang="pl-PL" sz="1400" dirty="0" smtClean="0"/>
              <a:t>       — niezależnie od kanału publikacji (czasopismo naukowe, infrastruktura cyfrowa, kanały multimedialne lub nowe i eksperymentalne metody komunikacji naukowej) otwarty dostęp do publikacji powstałych w wyniku badań finansowanych ze środków publicznych był przyznawany jak najszybciej, najlepiej w momencie publikacji, </a:t>
            </a:r>
            <a:br>
              <a:rPr lang="pl-PL" sz="1400" dirty="0" smtClean="0"/>
            </a:br>
            <a:r>
              <a:rPr lang="pl-PL" sz="1400" dirty="0" smtClean="0"/>
              <a:t>a w każdym razie nie później niż w ciągu sześciu miesięcy od daty publikacji</a:t>
            </a:r>
            <a:endParaRPr lang="pl-PL" sz="1400" dirty="0"/>
          </a:p>
        </p:txBody>
      </p:sp>
      <p:sp>
        <p:nvSpPr>
          <p:cNvPr id="4" name="Tytuł 1"/>
          <p:cNvSpPr txBox="1">
            <a:spLocks noGrp="1"/>
          </p:cNvSpPr>
          <p:nvPr>
            <p:ph type="title"/>
          </p:nvPr>
        </p:nvSpPr>
        <p:spPr>
          <a:xfrm>
            <a:off x="500063" y="500063"/>
            <a:ext cx="8183562" cy="1050925"/>
          </a:xfrm>
          <a:prstGeom prst="rect">
            <a:avLst/>
          </a:prstGeom>
        </p:spPr>
        <p:txBody>
          <a:bodyPr vert="horz" anchor="b">
            <a:normAutofit fontScale="90000"/>
          </a:bodyPr>
          <a:lstStyle/>
          <a:p>
            <a:pPr lvl="0" algn="ctr">
              <a:spcBef>
                <a:spcPct val="0"/>
              </a:spcBef>
            </a:pPr>
            <a:r>
              <a:rPr lang="pl-PL" sz="22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NAJWAŻNIEJSZE ZALECENIA KOMISJI EUROPEJSKIEJ </a:t>
            </a:r>
            <a:r>
              <a:rPr kumimoji="0" lang="pl-PL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l-PL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l-PL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pl-PL" sz="2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785818"/>
          </a:xfrm>
        </p:spPr>
        <p:txBody>
          <a:bodyPr/>
          <a:lstStyle/>
          <a:p>
            <a:r>
              <a:rPr lang="pl-PL" dirty="0" smtClean="0"/>
              <a:t>     POLECANA LITERATURA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28596" y="1643050"/>
            <a:ext cx="8183880" cy="41879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l-PL" sz="2600" i="1" dirty="0" smtClean="0">
                <a:latin typeface="Arial" pitchFamily="34" charset="0"/>
                <a:cs typeface="Arial" pitchFamily="34" charset="0"/>
              </a:rPr>
              <a:t>Otwarta nauka w Polsce 2014 : diagnoza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, pod red. Jakuba Szprota, Warszawa, Wydawnictwa ICM, 2014.</a:t>
            </a:r>
          </a:p>
          <a:p>
            <a:pPr algn="just"/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Siewicz K., </a:t>
            </a:r>
            <a:r>
              <a:rPr lang="pl-PL" sz="2600" i="1" dirty="0" smtClean="0">
                <a:latin typeface="Arial" pitchFamily="34" charset="0"/>
                <a:cs typeface="Arial" pitchFamily="34" charset="0"/>
              </a:rPr>
              <a:t>Otwarty dostęp do publikacji naukowych : kwestie prawne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, Warszawa, Wydawnictwa Uniwersytetu Warszawskiego, 2012.</a:t>
            </a:r>
            <a:endParaRPr lang="pl-PL" sz="2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Siewicz K., </a:t>
            </a:r>
            <a:r>
              <a:rPr lang="pl-PL" sz="2600" i="1" dirty="0" smtClean="0">
                <a:latin typeface="Arial" pitchFamily="34" charset="0"/>
                <a:cs typeface="Arial" pitchFamily="34" charset="0"/>
              </a:rPr>
              <a:t>Otwarty dostęp do publikacji naukowych i danych badawczych a możliwość komercjalizacji wyników badań naukowych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, Warszawa : Urząd Patentowy Rzeczypospolitej Polskiej, 2015.</a:t>
            </a:r>
          </a:p>
          <a:p>
            <a:pPr algn="jus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Suber P., </a:t>
            </a:r>
            <a:r>
              <a:rPr lang="pl-PL" sz="2600" i="1" dirty="0" smtClean="0">
                <a:latin typeface="Arial" pitchFamily="34" charset="0"/>
                <a:cs typeface="Arial" pitchFamily="34" charset="0"/>
              </a:rPr>
              <a:t>Otwarty dostęp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, Warszawa, Wydawnictwa Uniwersytetu Warszawskiego, 2014.</a:t>
            </a:r>
          </a:p>
          <a:p>
            <a:pPr algn="jus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Szczęsny P., </a:t>
            </a:r>
            <a:r>
              <a:rPr lang="pl-PL" sz="2600" i="1" dirty="0" smtClean="0">
                <a:latin typeface="Arial" pitchFamily="34" charset="0"/>
                <a:cs typeface="Arial" pitchFamily="34" charset="0"/>
              </a:rPr>
              <a:t>Otwarta nauka czyli dobre praktyki uczonych,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Toruń, Stowarzyszenie EBIB, 2013.</a:t>
            </a:r>
          </a:p>
          <a:p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11560" y="5929330"/>
            <a:ext cx="7960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/>
              <a:t>Oprac.: Zespół prac. Biblioteki Naukowej WIM 			                </a:t>
            </a:r>
            <a:r>
              <a:rPr lang="pl-PL" sz="1600" dirty="0" smtClean="0"/>
              <a:t>DZIĘKUJEMY </a:t>
            </a:r>
            <a:r>
              <a:rPr lang="pl-PL" sz="1600" dirty="0" smtClean="0"/>
              <a:t>ZA UWAGĘ</a:t>
            </a:r>
            <a:endParaRPr lang="pl-PL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86808" cy="71438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OPEN ACCESS – informacje ogólne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8596" y="1500174"/>
            <a:ext cx="8286808" cy="421484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 smtClean="0"/>
              <a:t>Czym jest Open Access?</a:t>
            </a:r>
          </a:p>
          <a:p>
            <a:pPr>
              <a:buNone/>
            </a:pPr>
            <a:endParaRPr lang="pl-PL" dirty="0" smtClean="0"/>
          </a:p>
          <a:p>
            <a:pPr>
              <a:buFont typeface="Wingdings" pitchFamily="2" charset="2"/>
              <a:buChar char="Ø"/>
            </a:pPr>
            <a:r>
              <a:rPr lang="pl-PL" sz="1800" dirty="0" smtClean="0"/>
              <a:t>to bezpłatny, otwarty dostęp bez ograniczeń do prac naukowych, wyników badań, surowych danych i materiałów dydaktycznych;</a:t>
            </a:r>
          </a:p>
          <a:p>
            <a:pPr>
              <a:buFont typeface="Wingdings" pitchFamily="2" charset="2"/>
              <a:buChar char="Ø"/>
            </a:pPr>
            <a:endParaRPr lang="pl-PL" sz="1800" dirty="0" smtClean="0"/>
          </a:p>
          <a:p>
            <a:pPr>
              <a:buFont typeface="Wingdings" pitchFamily="2" charset="2"/>
              <a:buChar char="Ø"/>
            </a:pPr>
            <a:r>
              <a:rPr lang="pl-PL" sz="1800" dirty="0" smtClean="0"/>
              <a:t>oznacza możliwość swobodnego czytania, drukowania </a:t>
            </a:r>
            <a:br>
              <a:rPr lang="pl-PL" sz="1800" dirty="0" smtClean="0"/>
            </a:br>
            <a:r>
              <a:rPr lang="pl-PL" sz="1800" dirty="0" smtClean="0"/>
              <a:t>i wykorzystywania do celów naukowo-dydaktycznych publikacji zamieszczonych w otwartych czasopismach, serwisach, repozytoriach, z poszanowaniem praw autorskich oraz obowiązkiem poprawnego cytowania;</a:t>
            </a:r>
          </a:p>
          <a:p>
            <a:pPr>
              <a:buFont typeface="Wingdings" pitchFamily="2" charset="2"/>
              <a:buChar char="Ø"/>
            </a:pPr>
            <a:endParaRPr lang="pl-PL" sz="1800" dirty="0" smtClean="0"/>
          </a:p>
          <a:p>
            <a:pPr>
              <a:buFont typeface="Wingdings" pitchFamily="2" charset="2"/>
              <a:buChar char="Ø"/>
            </a:pPr>
            <a:r>
              <a:rPr lang="pl-PL" sz="1800" dirty="0" smtClean="0"/>
              <a:t>zabezpiecza prawa twórców - autorzy nie zrzekają się praw autorskich osobistych, mogą stawiać dodatkowe warunki udostępniania pracy, nie ograniczające jednak podstawowej zasady swobodnego korzystania;  publikowanie treści wiąże się z wolnymi licencjami np. Creative Commons.</a:t>
            </a:r>
            <a:endParaRPr lang="pl-PL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15370" cy="71438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 MODELE OTWARTEGO DOSTĘPU</a:t>
            </a:r>
            <a:endParaRPr lang="pl-PL" dirty="0"/>
          </a:p>
        </p:txBody>
      </p:sp>
      <p:graphicFrame>
        <p:nvGraphicFramePr>
          <p:cNvPr id="11" name="Diagram 10"/>
          <p:cNvGraphicFramePr/>
          <p:nvPr/>
        </p:nvGraphicFramePr>
        <p:xfrm>
          <a:off x="571472" y="1357298"/>
          <a:ext cx="8072494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928662" y="1357298"/>
          <a:ext cx="7286676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rostokąt 5"/>
          <p:cNvSpPr/>
          <p:nvPr/>
        </p:nvSpPr>
        <p:spPr>
          <a:xfrm rot="16200000">
            <a:off x="-800109" y="3014631"/>
            <a:ext cx="3571900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pl-PL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PREPRINT</a:t>
            </a:r>
          </a:p>
        </p:txBody>
      </p:sp>
      <p:sp>
        <p:nvSpPr>
          <p:cNvPr id="7" name="Prostokąt 6"/>
          <p:cNvSpPr/>
          <p:nvPr/>
        </p:nvSpPr>
        <p:spPr>
          <a:xfrm rot="5400000">
            <a:off x="6343691" y="3800449"/>
            <a:ext cx="3571900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pl-PL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POSTPRINT</a:t>
            </a:r>
          </a:p>
        </p:txBody>
      </p:sp>
      <p:sp>
        <p:nvSpPr>
          <p:cNvPr id="8" name="Prostokąt 7"/>
          <p:cNvSpPr/>
          <p:nvPr/>
        </p:nvSpPr>
        <p:spPr>
          <a:xfrm>
            <a:off x="1428728" y="642918"/>
            <a:ext cx="6286544" cy="4154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ZIELONA DROGA OTWARTEGO DOSTĘPU</a:t>
            </a:r>
          </a:p>
        </p:txBody>
      </p:sp>
      <p:sp>
        <p:nvSpPr>
          <p:cNvPr id="12" name="Strzałka w prawo 11"/>
          <p:cNvSpPr/>
          <p:nvPr/>
        </p:nvSpPr>
        <p:spPr>
          <a:xfrm rot="537108" flipH="1">
            <a:off x="1890171" y="2075007"/>
            <a:ext cx="1000132" cy="50006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trzałka w prawo 12"/>
          <p:cNvSpPr/>
          <p:nvPr/>
        </p:nvSpPr>
        <p:spPr>
          <a:xfrm rot="569309">
            <a:off x="6106575" y="2793635"/>
            <a:ext cx="1000132" cy="50006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Strzałka w prawo 15"/>
          <p:cNvSpPr/>
          <p:nvPr/>
        </p:nvSpPr>
        <p:spPr>
          <a:xfrm rot="569309">
            <a:off x="2034609" y="4079520"/>
            <a:ext cx="1000132" cy="50006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Strzałka w prawo 16"/>
          <p:cNvSpPr/>
          <p:nvPr/>
        </p:nvSpPr>
        <p:spPr>
          <a:xfrm rot="537108" flipH="1">
            <a:off x="6105014" y="4718214"/>
            <a:ext cx="1000132" cy="50006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18" name="Diagram group"/>
          <p:cNvGrpSpPr/>
          <p:nvPr/>
        </p:nvGrpSpPr>
        <p:grpSpPr>
          <a:xfrm>
            <a:off x="3643306" y="1928802"/>
            <a:ext cx="1928826" cy="881857"/>
            <a:chOff x="3" y="1785953"/>
            <a:chExt cx="7286668" cy="881857"/>
          </a:xfrm>
          <a:scene3d>
            <a:camera prst="isometricOffAxis2Left" zoom="95000"/>
            <a:lightRig rig="flat" dir="t"/>
          </a:scene3d>
        </p:grpSpPr>
        <p:grpSp>
          <p:nvGrpSpPr>
            <p:cNvPr id="19" name="Grupa 18"/>
            <p:cNvGrpSpPr/>
            <p:nvPr/>
          </p:nvGrpSpPr>
          <p:grpSpPr>
            <a:xfrm>
              <a:off x="3" y="1785953"/>
              <a:ext cx="7286668" cy="881857"/>
              <a:chOff x="3" y="1785953"/>
              <a:chExt cx="7286668" cy="881857"/>
            </a:xfrm>
          </p:grpSpPr>
          <p:sp>
            <p:nvSpPr>
              <p:cNvPr id="20" name="Prostokąt zaokrąglony 19"/>
              <p:cNvSpPr/>
              <p:nvPr/>
            </p:nvSpPr>
            <p:spPr>
              <a:xfrm>
                <a:off x="3" y="1785953"/>
                <a:ext cx="7286668" cy="881857"/>
              </a:xfrm>
              <a:prstGeom prst="roundRect">
                <a:avLst/>
              </a:prstGeom>
              <a:sp3d z="57150" extrusionH="63500" contourW="12700" prstMaterial="matte">
                <a:contourClr>
                  <a:schemeClr val="lt1">
                    <a:tint val="50000"/>
                  </a:schemeClr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Prostokąt 20"/>
              <p:cNvSpPr/>
              <p:nvPr/>
            </p:nvSpPr>
            <p:spPr>
              <a:xfrm>
                <a:off x="43052" y="1829002"/>
                <a:ext cx="7200570" cy="795759"/>
              </a:xfrm>
              <a:prstGeom prst="rect">
                <a:avLst/>
              </a:prstGeom>
              <a:sp3d z="5715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/>
                <a:r>
                  <a:rPr lang="pl-PL" sz="1400" dirty="0" smtClean="0"/>
                  <a:t>Publikacja np. artykuł naukowy</a:t>
                </a:r>
                <a:endParaRPr lang="pl-PL" sz="1400" dirty="0"/>
              </a:p>
            </p:txBody>
          </p:sp>
        </p:grpSp>
      </p:grpSp>
      <p:grpSp>
        <p:nvGrpSpPr>
          <p:cNvPr id="22" name="Diagram group"/>
          <p:cNvGrpSpPr/>
          <p:nvPr/>
        </p:nvGrpSpPr>
        <p:grpSpPr>
          <a:xfrm>
            <a:off x="3714744" y="4286256"/>
            <a:ext cx="1928826" cy="1167609"/>
            <a:chOff x="3" y="1785953"/>
            <a:chExt cx="7286668" cy="881857"/>
          </a:xfrm>
          <a:scene3d>
            <a:camera prst="isometricOffAxis2Left" zoom="95000"/>
            <a:lightRig rig="flat" dir="t"/>
          </a:scene3d>
        </p:grpSpPr>
        <p:grpSp>
          <p:nvGrpSpPr>
            <p:cNvPr id="23" name="Grupa 18"/>
            <p:cNvGrpSpPr/>
            <p:nvPr/>
          </p:nvGrpSpPr>
          <p:grpSpPr>
            <a:xfrm>
              <a:off x="3" y="1785953"/>
              <a:ext cx="7286668" cy="881857"/>
              <a:chOff x="3" y="1785953"/>
              <a:chExt cx="7286668" cy="881857"/>
            </a:xfrm>
          </p:grpSpPr>
          <p:sp>
            <p:nvSpPr>
              <p:cNvPr id="24" name="Prostokąt zaokrąglony 23"/>
              <p:cNvSpPr/>
              <p:nvPr/>
            </p:nvSpPr>
            <p:spPr>
              <a:xfrm>
                <a:off x="3" y="1785953"/>
                <a:ext cx="7286668" cy="881857"/>
              </a:xfrm>
              <a:prstGeom prst="roundRect">
                <a:avLst/>
              </a:prstGeom>
              <a:sp3d z="57150" extrusionH="63500" contourW="12700" prstMaterial="matte">
                <a:contourClr>
                  <a:schemeClr val="lt1">
                    <a:tint val="50000"/>
                  </a:schemeClr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Prostokąt 24"/>
              <p:cNvSpPr/>
              <p:nvPr/>
            </p:nvSpPr>
            <p:spPr>
              <a:xfrm>
                <a:off x="43052" y="1829002"/>
                <a:ext cx="7200570" cy="795759"/>
              </a:xfrm>
              <a:prstGeom prst="rect">
                <a:avLst/>
              </a:prstGeom>
              <a:sp3d z="5715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/>
                <a:r>
                  <a:rPr lang="pl-PL" sz="1400" dirty="0" smtClean="0"/>
                  <a:t>Repozytorium instytucjonalne, dziedzinowe lub strona autorska</a:t>
                </a:r>
                <a:endParaRPr lang="pl-PL" sz="1400" dirty="0"/>
              </a:p>
            </p:txBody>
          </p:sp>
        </p:grpSp>
      </p:grpSp>
      <p:sp>
        <p:nvSpPr>
          <p:cNvPr id="26" name="Strzałka w prawo 25"/>
          <p:cNvSpPr/>
          <p:nvPr/>
        </p:nvSpPr>
        <p:spPr>
          <a:xfrm rot="569309">
            <a:off x="6463763" y="3722330"/>
            <a:ext cx="1000132" cy="500066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 w prawo 26"/>
          <p:cNvSpPr/>
          <p:nvPr/>
        </p:nvSpPr>
        <p:spPr>
          <a:xfrm rot="537108" flipH="1">
            <a:off x="1675857" y="3003701"/>
            <a:ext cx="1000132" cy="500066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3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83880" cy="1051560"/>
          </a:xfrm>
        </p:spPr>
        <p:txBody>
          <a:bodyPr/>
          <a:lstStyle/>
          <a:p>
            <a:r>
              <a:rPr lang="pl-PL" dirty="0" smtClean="0"/>
              <a:t>      </a:t>
            </a:r>
            <a:endParaRPr lang="pl-PL" dirty="0"/>
          </a:p>
        </p:txBody>
      </p:sp>
      <p:sp>
        <p:nvSpPr>
          <p:cNvPr id="15" name="Symbol zastępczy zawartości 14"/>
          <p:cNvSpPr>
            <a:spLocks noGrp="1"/>
          </p:cNvSpPr>
          <p:nvPr>
            <p:ph idx="1"/>
          </p:nvPr>
        </p:nvSpPr>
        <p:spPr>
          <a:xfrm>
            <a:off x="500034" y="1643050"/>
            <a:ext cx="8183880" cy="4187952"/>
          </a:xfrm>
        </p:spPr>
        <p:txBody>
          <a:bodyPr>
            <a:normAutofit lnSpcReduction="10000"/>
          </a:bodyPr>
          <a:lstStyle/>
          <a:p>
            <a:pPr lvl="0" algn="just">
              <a:buNone/>
            </a:pPr>
            <a:r>
              <a:rPr lang="pl-PL" sz="1400" dirty="0" smtClean="0"/>
              <a:t>             </a:t>
            </a:r>
            <a:r>
              <a:rPr lang="pl-PL" sz="1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Stanowi model dystrybucji publikacji naukowych, polegający na tym, że autor samodzielnie deponuje i udostępnia swoją pracę.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  W sytuacji, gdy autor publikuje swój tekst w czasopiśmie o tradycyjnym modelu wydawniczym opartym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na subskrypcji, najczęściej podczas zawierania umowy z wydawcą, zrzeka się części lub całości autorskich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praw majątkowych do swojego artykułu. Nie oznacza to jednak, że traci prawo do samodzielnego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rozpowszechniania swojej pracy.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  Większość wydawnictw posiada politykę OA, wg której autorzy na określonych zasadach mogą dzielić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się swoją publikacją z innymi. Zasadniczo stosowane zasady to: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  <a:sym typeface="Symbol"/>
              </a:rPr>
              <a:t> 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ustanowienie okresu embargo, w trakcie którego artykuł może znajdować się jedynie na stronie wydawcy,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  <a:sym typeface="Symbol"/>
              </a:rPr>
              <a:t> 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zezwolenie na samoarchiwizację jedynie niektórych wersji artykułu, np. wydawca może zgodzić się na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udostępnienie wersji preprint (czyli artykułu przed recenzją) bądź wersji postprint (czyli ostatecznej wersji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artykułu po poprawkach recenzenckich), </a:t>
            </a:r>
          </a:p>
          <a:p>
            <a:pPr lvl="0"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  <a:sym typeface="Symbol"/>
              </a:rPr>
              <a:t> 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zabronienie rozpowszechniania wersji wydawniczej, czyli takiej, która znajduje się w czasopiśmie. </a:t>
            </a:r>
          </a:p>
          <a:p>
            <a:pPr algn="just">
              <a:buNone/>
            </a:pPr>
            <a:r>
              <a:rPr lang="pl-PL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    </a:t>
            </a:r>
            <a:r>
              <a:rPr lang="pl-PL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ZIELONA DROGA OD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opiera się głównie na wykorzystaniu otwartych repozytoriów. </a:t>
            </a:r>
          </a:p>
          <a:p>
            <a:pPr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Należą do nich: </a:t>
            </a:r>
          </a:p>
          <a:p>
            <a:pPr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  <a:sym typeface="Symbol"/>
              </a:rPr>
              <a:t> 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repozytoria instytucjonalne, czyli założone przez instytucje naukowe na potrzeby ich własnych </a:t>
            </a:r>
          </a:p>
          <a:p>
            <a:pPr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pracowników,</a:t>
            </a:r>
          </a:p>
          <a:p>
            <a:pPr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  <a:sym typeface="Symbol"/>
              </a:rPr>
              <a:t> 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repozytoria dziedzinowe, przeznaczone do gromadzenia i udostępniania prac z jednego obszaru.</a:t>
            </a:r>
          </a:p>
          <a:p>
            <a:pPr lvl="0" algn="just">
              <a:buFont typeface="Wingdings" pitchFamily="2" charset="2"/>
              <a:buChar char="Ø"/>
            </a:pPr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l-PL" dirty="0"/>
          </a:p>
        </p:txBody>
      </p:sp>
      <p:grpSp>
        <p:nvGrpSpPr>
          <p:cNvPr id="7" name="Grupa 6"/>
          <p:cNvGrpSpPr/>
          <p:nvPr/>
        </p:nvGrpSpPr>
        <p:grpSpPr>
          <a:xfrm>
            <a:off x="500034" y="785794"/>
            <a:ext cx="1143008" cy="1071570"/>
            <a:chOff x="71439" y="142878"/>
            <a:chExt cx="770592" cy="770592"/>
          </a:xfrm>
        </p:grpSpPr>
        <p:sp>
          <p:nvSpPr>
            <p:cNvPr id="8" name="Elipsa 7"/>
            <p:cNvSpPr/>
            <p:nvPr/>
          </p:nvSpPr>
          <p:spPr>
            <a:xfrm>
              <a:off x="71439" y="142878"/>
              <a:ext cx="770592" cy="77059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ipsa 4"/>
            <p:cNvSpPr/>
            <p:nvPr/>
          </p:nvSpPr>
          <p:spPr>
            <a:xfrm>
              <a:off x="184290" y="255729"/>
              <a:ext cx="544890" cy="544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kern="1200" dirty="0" smtClean="0"/>
                <a:t>Droga zielona</a:t>
              </a:r>
              <a:endParaRPr lang="pl-PL" sz="1200" kern="1200" dirty="0"/>
            </a:p>
          </p:txBody>
        </p:sp>
      </p:grpSp>
      <p:sp>
        <p:nvSpPr>
          <p:cNvPr id="16" name="Prostokąt 15"/>
          <p:cNvSpPr/>
          <p:nvPr/>
        </p:nvSpPr>
        <p:spPr>
          <a:xfrm>
            <a:off x="1785918" y="785794"/>
            <a:ext cx="621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WARIANTY OTWARTEGO DOSTĘPU</a:t>
            </a:r>
            <a:endParaRPr lang="pl-PL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642910" y="1428736"/>
          <a:ext cx="7286676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rostokąt 5"/>
          <p:cNvSpPr/>
          <p:nvPr/>
        </p:nvSpPr>
        <p:spPr>
          <a:xfrm rot="16200000">
            <a:off x="-866041" y="2937687"/>
            <a:ext cx="3571900" cy="553998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pl-PL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CZASOPISMA OTWARTE </a:t>
            </a:r>
            <a:r>
              <a:rPr lang="pl-PL" sz="1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(bez opłat za publikację)</a:t>
            </a:r>
          </a:p>
        </p:txBody>
      </p:sp>
      <p:sp>
        <p:nvSpPr>
          <p:cNvPr id="7" name="Prostokąt 6"/>
          <p:cNvSpPr/>
          <p:nvPr/>
        </p:nvSpPr>
        <p:spPr>
          <a:xfrm rot="5400000">
            <a:off x="6222839" y="3400340"/>
            <a:ext cx="3571900" cy="1200329"/>
          </a:xfrm>
          <a:prstGeom prst="rect">
            <a:avLst/>
          </a:prstGeom>
          <a:solidFill>
            <a:srgbClr val="FFFFCC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pl-PL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CZASOPISMA OTWARTE I HYBRYDOWE </a:t>
            </a:r>
          </a:p>
          <a:p>
            <a:pPr algn="ctr"/>
            <a:r>
              <a:rPr lang="pl-PL" sz="1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(zapewniają opcję publikowania w modelu otwartym na wskazanej licencji)</a:t>
            </a:r>
          </a:p>
        </p:txBody>
      </p:sp>
      <p:sp>
        <p:nvSpPr>
          <p:cNvPr id="8" name="Prostokąt 7"/>
          <p:cNvSpPr/>
          <p:nvPr/>
        </p:nvSpPr>
        <p:spPr>
          <a:xfrm>
            <a:off x="1428728" y="642918"/>
            <a:ext cx="6286544" cy="415498"/>
          </a:xfrm>
          <a:prstGeom prst="rect">
            <a:avLst/>
          </a:prstGeom>
          <a:solidFill>
            <a:srgbClr val="FFFFCC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pl-PL" sz="21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Złota DROGA OTWARTEGO DOSTĘPU</a:t>
            </a:r>
          </a:p>
        </p:txBody>
      </p:sp>
      <p:grpSp>
        <p:nvGrpSpPr>
          <p:cNvPr id="9" name="Diagram group"/>
          <p:cNvGrpSpPr/>
          <p:nvPr/>
        </p:nvGrpSpPr>
        <p:grpSpPr>
          <a:xfrm>
            <a:off x="3428992" y="1857364"/>
            <a:ext cx="1928826" cy="881857"/>
            <a:chOff x="3" y="1785953"/>
            <a:chExt cx="7286668" cy="881857"/>
          </a:xfrm>
          <a:solidFill>
            <a:srgbClr val="FFFF99"/>
          </a:solidFill>
          <a:scene3d>
            <a:camera prst="isometricOffAxis2Left" zoom="95000"/>
            <a:lightRig rig="flat" dir="t"/>
          </a:scene3d>
        </p:grpSpPr>
        <p:grpSp>
          <p:nvGrpSpPr>
            <p:cNvPr id="10" name="Grupa 18"/>
            <p:cNvGrpSpPr/>
            <p:nvPr/>
          </p:nvGrpSpPr>
          <p:grpSpPr>
            <a:xfrm>
              <a:off x="3" y="1785953"/>
              <a:ext cx="7286668" cy="881857"/>
              <a:chOff x="3" y="1785953"/>
              <a:chExt cx="7286668" cy="881857"/>
            </a:xfrm>
            <a:grpFill/>
          </p:grpSpPr>
          <p:sp>
            <p:nvSpPr>
              <p:cNvPr id="11" name="Prostokąt zaokrąglony 10"/>
              <p:cNvSpPr/>
              <p:nvPr/>
            </p:nvSpPr>
            <p:spPr>
              <a:xfrm>
                <a:off x="3" y="1785953"/>
                <a:ext cx="7286668" cy="881857"/>
              </a:xfrm>
              <a:prstGeom prst="roundRect">
                <a:avLst/>
              </a:prstGeom>
              <a:grpFill/>
              <a:sp3d z="57150" extrusionH="63500" contourW="12700" prstMaterial="matte">
                <a:contourClr>
                  <a:schemeClr val="lt1">
                    <a:tint val="50000"/>
                  </a:schemeClr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2" name="Prostokąt 11"/>
              <p:cNvSpPr/>
              <p:nvPr/>
            </p:nvSpPr>
            <p:spPr>
              <a:xfrm>
                <a:off x="43052" y="1829002"/>
                <a:ext cx="7200570" cy="795759"/>
              </a:xfrm>
              <a:prstGeom prst="rect">
                <a:avLst/>
              </a:prstGeom>
              <a:grpFill/>
              <a:sp3d z="5715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/>
                <a:r>
                  <a:rPr lang="pl-PL" sz="1400" dirty="0" smtClean="0"/>
                  <a:t>Artykuł naukowy</a:t>
                </a:r>
                <a:endParaRPr lang="pl-PL" sz="1400" dirty="0"/>
              </a:p>
            </p:txBody>
          </p:sp>
        </p:grpSp>
      </p:grpSp>
      <p:grpSp>
        <p:nvGrpSpPr>
          <p:cNvPr id="13" name="Diagram group"/>
          <p:cNvGrpSpPr/>
          <p:nvPr/>
        </p:nvGrpSpPr>
        <p:grpSpPr>
          <a:xfrm>
            <a:off x="3500430" y="3786190"/>
            <a:ext cx="1785950" cy="2143140"/>
            <a:chOff x="3" y="1785953"/>
            <a:chExt cx="7286668" cy="881857"/>
          </a:xfrm>
          <a:solidFill>
            <a:srgbClr val="FFFF99"/>
          </a:solidFill>
          <a:scene3d>
            <a:camera prst="isometricOffAxis2Left" zoom="95000"/>
            <a:lightRig rig="flat" dir="t"/>
          </a:scene3d>
        </p:grpSpPr>
        <p:grpSp>
          <p:nvGrpSpPr>
            <p:cNvPr id="14" name="Grupa 18"/>
            <p:cNvGrpSpPr/>
            <p:nvPr/>
          </p:nvGrpSpPr>
          <p:grpSpPr>
            <a:xfrm>
              <a:off x="3" y="1785953"/>
              <a:ext cx="7286668" cy="881857"/>
              <a:chOff x="3" y="1785953"/>
              <a:chExt cx="7286668" cy="881857"/>
            </a:xfrm>
            <a:grpFill/>
          </p:grpSpPr>
          <p:sp>
            <p:nvSpPr>
              <p:cNvPr id="15" name="Prostokąt zaokrąglony 14"/>
              <p:cNvSpPr/>
              <p:nvPr/>
            </p:nvSpPr>
            <p:spPr>
              <a:xfrm>
                <a:off x="3" y="1785953"/>
                <a:ext cx="7286668" cy="881857"/>
              </a:xfrm>
              <a:prstGeom prst="roundRect">
                <a:avLst/>
              </a:prstGeom>
              <a:grpFill/>
              <a:sp3d z="57150" extrusionH="63500" contourW="12700" prstMaterial="matte">
                <a:contourClr>
                  <a:schemeClr val="lt1">
                    <a:tint val="50000"/>
                  </a:schemeClr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Prostokąt 15"/>
              <p:cNvSpPr/>
              <p:nvPr/>
            </p:nvSpPr>
            <p:spPr>
              <a:xfrm>
                <a:off x="43052" y="1829002"/>
                <a:ext cx="7200570" cy="795759"/>
              </a:xfrm>
              <a:prstGeom prst="rect">
                <a:avLst/>
              </a:prstGeom>
              <a:grpFill/>
              <a:sp3d z="5715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/>
                <a:r>
                  <a:rPr lang="pl-PL" sz="1400" dirty="0" smtClean="0"/>
                  <a:t>Zapewniony natychmiastowy dostęp (bez embarga) przez wydawcę</a:t>
                </a:r>
                <a:endParaRPr lang="pl-PL" sz="1400" dirty="0"/>
              </a:p>
            </p:txBody>
          </p:sp>
        </p:grpSp>
      </p:grpSp>
      <p:sp>
        <p:nvSpPr>
          <p:cNvPr id="19" name="Strzałka w prawo 18"/>
          <p:cNvSpPr/>
          <p:nvPr/>
        </p:nvSpPr>
        <p:spPr>
          <a:xfrm rot="537108" flipV="1">
            <a:off x="5905086" y="2840297"/>
            <a:ext cx="717151" cy="255369"/>
          </a:xfrm>
          <a:prstGeom prst="rightArrow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prawo 19"/>
          <p:cNvSpPr/>
          <p:nvPr/>
        </p:nvSpPr>
        <p:spPr>
          <a:xfrm rot="537108" flipV="1">
            <a:off x="2015732" y="4126183"/>
            <a:ext cx="717151" cy="255369"/>
          </a:xfrm>
          <a:prstGeom prst="rightArrow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Strzałka w prawo 20"/>
          <p:cNvSpPr/>
          <p:nvPr/>
        </p:nvSpPr>
        <p:spPr>
          <a:xfrm rot="537108" flipH="1">
            <a:off x="2015733" y="2268794"/>
            <a:ext cx="717151" cy="255369"/>
          </a:xfrm>
          <a:prstGeom prst="rightArrow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 w prawo 21"/>
          <p:cNvSpPr/>
          <p:nvPr/>
        </p:nvSpPr>
        <p:spPr>
          <a:xfrm rot="537108" flipH="1">
            <a:off x="5873384" y="4697687"/>
            <a:ext cx="717151" cy="255369"/>
          </a:xfrm>
          <a:prstGeom prst="rightArrow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Strzałka w prawo 22"/>
          <p:cNvSpPr/>
          <p:nvPr/>
        </p:nvSpPr>
        <p:spPr>
          <a:xfrm rot="537108" flipV="1">
            <a:off x="6546608" y="3617886"/>
            <a:ext cx="613433" cy="281740"/>
          </a:xfrm>
          <a:prstGeom prst="rightArrow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         </a:t>
            </a:r>
            <a: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</a:t>
            </a:r>
            <a:b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</a:t>
            </a:r>
            <a:b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pl-PL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</a:t>
            </a:r>
            <a:r>
              <a:rPr lang="pl-PL" sz="27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warianty OTWARTEGO DOSTĘPU</a:t>
            </a:r>
            <a:r>
              <a:rPr lang="pl-PL" sz="2700" dirty="0" smtClean="0"/>
              <a:t/>
            </a:r>
            <a:br>
              <a:rPr lang="pl-PL" sz="2700" dirty="0" smtClean="0"/>
            </a:br>
            <a:endParaRPr lang="pl-PL" sz="27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2000240"/>
            <a:ext cx="8183880" cy="421484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To jeden z modeli publikowania w otwartym dostępie, w którym wydawcy czasopism udostępniają wszystkie artykuły i powiązane treści bezpłatnie na stronie internetowej czasopisma, natychmiast po publikacji.</a:t>
            </a:r>
          </a:p>
          <a:p>
            <a:pPr algn="just"/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W modelu tzw. „Drogi złotej” występują dwa warianty:</a:t>
            </a:r>
          </a:p>
          <a:p>
            <a:pPr algn="just">
              <a:buNone/>
            </a:pPr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 fontAlgn="t"/>
            <a:r>
              <a:rPr lang="pl-PL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CZASOPISMA OTWARTE 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| w tym wariancie nie ma opłat abonamentowych, </a:t>
            </a:r>
            <a:br>
              <a:rPr lang="pl-PL" sz="2600" dirty="0" smtClean="0">
                <a:latin typeface="Arial" pitchFamily="34" charset="0"/>
                <a:cs typeface="Arial" pitchFamily="34" charset="0"/>
              </a:rPr>
            </a:br>
            <a:r>
              <a:rPr lang="pl-PL" sz="2600" dirty="0" smtClean="0">
                <a:latin typeface="Arial" pitchFamily="34" charset="0"/>
                <a:cs typeface="Arial" pitchFamily="34" charset="0"/>
              </a:rPr>
              <a:t>a wydawcy uzyskują dochody pobierając opłaty od autorów lub instytucji.</a:t>
            </a:r>
          </a:p>
          <a:p>
            <a:pPr algn="just" fontAlgn="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    (są to tzw. „opłaty za przetwarzanie artykułu” - APC (Article Processing Charges).</a:t>
            </a:r>
          </a:p>
          <a:p>
            <a:pPr algn="just" fontAlgn="t"/>
            <a:endParaRPr lang="pl-PL" sz="2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algn="just" fontAlgn="t"/>
            <a:r>
              <a:rPr lang="pl-PL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CZASOPISMA HYBRYDOWE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 | ten wariant przewiduje publikowanie przez autorów w tradycyjnych czasopismach subskrypcyjnych, z możliwością wyboru złotego dostępu dla swoich publikacji, czyli opłacając ACP. Wówczas po opublikowaniu artykułu jest on dostępny w sposób otwarty dla wszystkich czytelników. </a:t>
            </a:r>
          </a:p>
          <a:p>
            <a:pPr algn="just" fontAlgn="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     W czasopismach hybrydowych tylko część artykułów dostępna jest w ten sposób. Pozostałe artykuły, które nie są dostępne za pośrednictwem złotego OA, nie mogą być przeglądane przez czytelników, którzy nie subskrybują tych czasopism.</a:t>
            </a:r>
          </a:p>
          <a:p>
            <a:endParaRPr lang="pl-PL" dirty="0"/>
          </a:p>
        </p:txBody>
      </p:sp>
      <p:grpSp>
        <p:nvGrpSpPr>
          <p:cNvPr id="4" name="Grupa 3"/>
          <p:cNvGrpSpPr/>
          <p:nvPr/>
        </p:nvGrpSpPr>
        <p:grpSpPr>
          <a:xfrm>
            <a:off x="785786" y="642918"/>
            <a:ext cx="1056344" cy="1071570"/>
            <a:chOff x="4071963" y="71436"/>
            <a:chExt cx="770592" cy="770592"/>
          </a:xfrm>
        </p:grpSpPr>
        <p:sp>
          <p:nvSpPr>
            <p:cNvPr id="5" name="Elipsa 4"/>
            <p:cNvSpPr/>
            <p:nvPr/>
          </p:nvSpPr>
          <p:spPr>
            <a:xfrm>
              <a:off x="4071963" y="71436"/>
              <a:ext cx="770592" cy="770592"/>
            </a:xfrm>
            <a:prstGeom prst="ellipse">
              <a:avLst/>
            </a:prstGeom>
            <a:solidFill>
              <a:srgbClr val="FFFF6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ipsa 4"/>
            <p:cNvSpPr/>
            <p:nvPr/>
          </p:nvSpPr>
          <p:spPr>
            <a:xfrm>
              <a:off x="4184814" y="184287"/>
              <a:ext cx="544890" cy="544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kern="1200" dirty="0" smtClean="0">
                  <a:solidFill>
                    <a:schemeClr val="tx1"/>
                  </a:solidFill>
                </a:rPr>
                <a:t>Droga złota</a:t>
              </a:r>
              <a:endParaRPr lang="pl-PL" sz="1200" kern="12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571472" y="1500174"/>
            <a:ext cx="257176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1300" dirty="0" smtClean="0"/>
              <a:t>zwiększenie kręgu odbiorców,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zachowanie kontroli nad publikacją (prawa autorskie majątkowe),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większy zasięg oddziaływania publikacji,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wzrost liczby cytowań,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silniejsze oddziaływanie autora,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łatwiejsze wykrywanie plagiatów,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powszechność i szybkość dostępu do utworu,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większa rozpoznawalność wizerunku naukowego,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możliwe przyspieszenie procesu publikacji,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nawiązanie kontaktów </a:t>
            </a:r>
            <a:br>
              <a:rPr lang="pl-PL" sz="1300" dirty="0" smtClean="0"/>
            </a:br>
            <a:r>
              <a:rPr lang="pl-PL" sz="1300" dirty="0" smtClean="0"/>
              <a:t>i współpracy z innymi naukowcami.</a:t>
            </a:r>
            <a:br>
              <a:rPr lang="pl-PL" sz="1300" dirty="0" smtClean="0"/>
            </a:br>
            <a:endParaRPr lang="pl-PL" sz="13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357554" y="1571612"/>
            <a:ext cx="2428892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1300" dirty="0" smtClean="0"/>
              <a:t>promocja instytucji,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wzrost pozycji </a:t>
            </a:r>
            <a:br>
              <a:rPr lang="pl-PL" sz="1300" dirty="0" smtClean="0"/>
            </a:br>
            <a:r>
              <a:rPr lang="pl-PL" sz="1300" dirty="0" smtClean="0"/>
              <a:t>w rankingach,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bardziej widoczny potencjał kadry naukowej,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ułatwienie procesu edukacji,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brak podwójnego finansowania badań </a:t>
            </a:r>
            <a:br>
              <a:rPr lang="pl-PL" sz="1300" dirty="0" smtClean="0"/>
            </a:br>
            <a:r>
              <a:rPr lang="pl-PL" sz="1300" dirty="0" smtClean="0"/>
              <a:t>i dostępu do opublikowanych wyników.</a:t>
            </a:r>
            <a:endParaRPr lang="pl-PL" sz="13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000760" y="1643050"/>
            <a:ext cx="2571768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1300" dirty="0" smtClean="0"/>
              <a:t>darmowy dostęp do publikacji,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porównywanie wyników badań,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Dostęp do źródeł </a:t>
            </a:r>
            <a:br>
              <a:rPr lang="pl-PL" sz="1300" dirty="0" smtClean="0"/>
            </a:br>
            <a:r>
              <a:rPr lang="pl-PL" sz="1300" dirty="0" smtClean="0"/>
              <a:t>z różnych dziedzin,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wykorzystanie wyników </a:t>
            </a:r>
            <a:br>
              <a:rPr lang="pl-PL" sz="1300" dirty="0" smtClean="0"/>
            </a:br>
            <a:r>
              <a:rPr lang="pl-PL" sz="1300" dirty="0" smtClean="0"/>
              <a:t>w procesie edukacji,</a:t>
            </a:r>
          </a:p>
          <a:p>
            <a:pPr>
              <a:buFont typeface="Wingdings" pitchFamily="2" charset="2"/>
              <a:buChar char="Ø"/>
            </a:pPr>
            <a:r>
              <a:rPr lang="pl-PL" sz="1300" dirty="0" smtClean="0"/>
              <a:t>wykorzystanie wyników przez innowacyjną gospodarkę.</a:t>
            </a:r>
            <a:endParaRPr lang="pl-PL" sz="1300" dirty="0"/>
          </a:p>
        </p:txBody>
      </p:sp>
      <p:sp>
        <p:nvSpPr>
          <p:cNvPr id="7" name="Prostokąt zaokrąglony 6"/>
          <p:cNvSpPr/>
          <p:nvPr/>
        </p:nvSpPr>
        <p:spPr>
          <a:xfrm>
            <a:off x="571472" y="571480"/>
            <a:ext cx="257176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Open Access – korzyści dla autorów</a:t>
            </a:r>
            <a:endParaRPr lang="pl-PL" dirty="0"/>
          </a:p>
        </p:txBody>
      </p:sp>
      <p:sp>
        <p:nvSpPr>
          <p:cNvPr id="8" name="Prostokąt zaokrąglony 7"/>
          <p:cNvSpPr/>
          <p:nvPr/>
        </p:nvSpPr>
        <p:spPr>
          <a:xfrm>
            <a:off x="3286116" y="571480"/>
            <a:ext cx="257176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Open Access – korzyści dla instytucji</a:t>
            </a:r>
            <a:endParaRPr lang="pl-PL" dirty="0"/>
          </a:p>
        </p:txBody>
      </p:sp>
      <p:sp>
        <p:nvSpPr>
          <p:cNvPr id="9" name="Prostokąt zaokrąglony 8"/>
          <p:cNvSpPr/>
          <p:nvPr/>
        </p:nvSpPr>
        <p:spPr>
          <a:xfrm>
            <a:off x="6000760" y="571480"/>
            <a:ext cx="257176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Open Access – korzyści dla użytkowników</a:t>
            </a:r>
            <a:endParaRPr lang="pl-PL" dirty="0"/>
          </a:p>
        </p:txBody>
      </p:sp>
      <p:cxnSp>
        <p:nvCxnSpPr>
          <p:cNvPr id="11" name="Łącznik prosty 10"/>
          <p:cNvCxnSpPr/>
          <p:nvPr/>
        </p:nvCxnSpPr>
        <p:spPr>
          <a:xfrm rot="5400000">
            <a:off x="1108051" y="3607595"/>
            <a:ext cx="4214048" cy="7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 rot="5400000">
            <a:off x="3822695" y="3606801"/>
            <a:ext cx="4214048" cy="7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1900" dirty="0" smtClean="0"/>
              <a:t>LICENCJA CREATIVE    </a:t>
            </a:r>
            <a:br>
              <a:rPr lang="pl-PL" sz="1900" dirty="0" smtClean="0"/>
            </a:br>
            <a:r>
              <a:rPr lang="pl-PL" sz="1900" dirty="0" smtClean="0"/>
              <a:t>       COMMONS W OTWARTYM DOSTĘPIE</a:t>
            </a:r>
            <a:endParaRPr lang="pl-PL" sz="1900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1"/>
          </p:nvPr>
        </p:nvSpPr>
        <p:spPr>
          <a:xfrm>
            <a:off x="1000100" y="930144"/>
            <a:ext cx="4387431" cy="4724402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sz="1300" dirty="0" smtClean="0">
                <a:latin typeface="Arial" pitchFamily="34" charset="0"/>
                <a:cs typeface="Arial" pitchFamily="34" charset="0"/>
              </a:rPr>
              <a:t>CC BY - na prawach tej licencji można swobodnie kopiować, rozprowadzać, przedstawiać i wykonywać objęty prawem autorskim utwór pod warunkiem podania imienia i nazwiska autora utworu pierwotnego oraz źródła pochodzenia utworu;</a:t>
            </a:r>
          </a:p>
          <a:p>
            <a:pPr algn="just"/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  CC NC – to licencja na podstawie której wolno kopiować, rozprowadzać, przedstawiać i wykonywać objęty prawem autorskim utwór oraz opracowane na jego podstawie utwory zależne jedynie do celów niekomercyjnych;</a:t>
            </a:r>
          </a:p>
          <a:p>
            <a:pPr algn="just">
              <a:buNone/>
            </a:pPr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  CC SA - licencja pozwalająca na rozprowadzanie utworów zależnych jedynie na licencji identycznej do tej, na jakiej udostępniono utwór oryginalny</a:t>
            </a:r>
          </a:p>
          <a:p>
            <a:pPr algn="just">
              <a:buNone/>
            </a:pPr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  CC ND - na podstawie tej licencji wolno kopiować, rozprowadzać, przedstawiać i wykonywać utwór wyłącznie w jego oryginalnej postaci</a:t>
            </a:r>
          </a:p>
          <a:p>
            <a:endParaRPr lang="pl-PL" sz="14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00108"/>
            <a:ext cx="7905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Prostokąt 11"/>
          <p:cNvSpPr/>
          <p:nvPr/>
        </p:nvSpPr>
        <p:spPr>
          <a:xfrm>
            <a:off x="5500694" y="1720840"/>
            <a:ext cx="30003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1600" dirty="0" smtClean="0">
                <a:latin typeface="Arial" pitchFamily="34" charset="0"/>
                <a:cs typeface="Arial" pitchFamily="34" charset="0"/>
              </a:rPr>
              <a:t>Creative Commons to system licencji, dzięki którym właściciel praw autorskich upoważnia użytkownika do korzystania z jego utworu pod pewnymi warunkami. </a:t>
            </a:r>
          </a:p>
          <a:p>
            <a:pPr lvl="0"/>
            <a:r>
              <a:rPr lang="pl-PL" sz="1600" dirty="0" smtClean="0">
                <a:latin typeface="Arial" pitchFamily="34" charset="0"/>
                <a:cs typeface="Arial" pitchFamily="34" charset="0"/>
              </a:rPr>
              <a:t>Głównym celem twórców licencji Creative Commons było stworzenie kompromisu pomiędzy pełną ochroną praw autorskich a dzieleniem się twórczością z innymi (tym samym zapewnienie jak najszerszego dostępu do kultury). </a:t>
            </a:r>
            <a:endParaRPr lang="pl-PL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357430"/>
            <a:ext cx="7810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71876"/>
            <a:ext cx="809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714884"/>
            <a:ext cx="7905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Łącznik prosty 16"/>
          <p:cNvCxnSpPr/>
          <p:nvPr/>
        </p:nvCxnSpPr>
        <p:spPr>
          <a:xfrm rot="5400000">
            <a:off x="3322629" y="3821115"/>
            <a:ext cx="4214048" cy="7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726</TotalTime>
  <Words>727</Words>
  <Application>Microsoft Office PowerPoint</Application>
  <PresentationFormat>Pokaz na ekranie (4:3)</PresentationFormat>
  <Paragraphs>142</Paragraphs>
  <Slides>13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Calibri</vt:lpstr>
      <vt:lpstr>Symbol</vt:lpstr>
      <vt:lpstr>Verdana</vt:lpstr>
      <vt:lpstr>Wingdings</vt:lpstr>
      <vt:lpstr>Wingdings 2</vt:lpstr>
      <vt:lpstr>Aspekt</vt:lpstr>
      <vt:lpstr>Prezentacja programu PowerPoint</vt:lpstr>
      <vt:lpstr>OPEN ACCESS – informacje ogólne</vt:lpstr>
      <vt:lpstr> MODELE OTWARTEGO DOSTĘPU</vt:lpstr>
      <vt:lpstr>Prezentacja programu PowerPoint</vt:lpstr>
      <vt:lpstr>      </vt:lpstr>
      <vt:lpstr>Prezentacja programu PowerPoint</vt:lpstr>
      <vt:lpstr>                                                         warianty OTWARTEGO DOSTĘPU </vt:lpstr>
      <vt:lpstr>Prezentacja programu PowerPoint</vt:lpstr>
      <vt:lpstr>LICENCJA CREATIVE            COMMONS W OTWARTYM DOSTĘPIE</vt:lpstr>
      <vt:lpstr>  KIERUNKI ROZWOJU OTWARTEGO DOSTĘPU</vt:lpstr>
      <vt:lpstr>„Kierunki rozwoju otwartego dostępu do publikacji  i wyników badań naukowych w Polsce” </vt:lpstr>
      <vt:lpstr>NAJWAŻNIEJSZE ZALECENIA KOMISJI EUROPEJSKIEJ   </vt:lpstr>
      <vt:lpstr>     POLECANA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</dc:title>
  <dc:creator>ELUTKA</dc:creator>
  <cp:lastModifiedBy>Wróblewska Elżbieta</cp:lastModifiedBy>
  <cp:revision>82</cp:revision>
  <dcterms:created xsi:type="dcterms:W3CDTF">2020-03-21T16:02:45Z</dcterms:created>
  <dcterms:modified xsi:type="dcterms:W3CDTF">2020-07-09T11:52:52Z</dcterms:modified>
</cp:coreProperties>
</file>