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3"/>
  </p:notesMasterIdLst>
  <p:sldIdLst>
    <p:sldId id="256" r:id="rId6"/>
    <p:sldId id="261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68" r:id="rId33"/>
    <p:sldId id="291" r:id="rId34"/>
    <p:sldId id="292" r:id="rId35"/>
    <p:sldId id="293" r:id="rId36"/>
    <p:sldId id="294" r:id="rId37"/>
    <p:sldId id="296" r:id="rId38"/>
    <p:sldId id="299" r:id="rId39"/>
    <p:sldId id="290" r:id="rId40"/>
    <p:sldId id="297" r:id="rId41"/>
    <p:sldId id="295" r:id="rId4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EF1"/>
    <a:srgbClr val="D0D8E8"/>
    <a:srgbClr val="D07C7A"/>
    <a:srgbClr val="CA9090"/>
    <a:srgbClr val="0D204A"/>
    <a:srgbClr val="FE4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81356" autoAdjust="0"/>
  </p:normalViewPr>
  <p:slideViewPr>
    <p:cSldViewPr showGuides="1">
      <p:cViewPr varScale="1">
        <p:scale>
          <a:sx n="115" d="100"/>
          <a:sy n="115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541666666666665"/>
          <c:h val="0.93125000000000002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explosion val="25"/>
          <c:dPt>
            <c:idx val="0"/>
            <c:bubble3D val="0"/>
            <c:spPr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BCC8-4DC1-B19E-C268D4CBF031}"/>
              </c:ext>
            </c:extLst>
          </c:dPt>
          <c:dPt>
            <c:idx val="1"/>
            <c:bubble3D val="0"/>
            <c:spPr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CC8-4DC1-B19E-C268D4CBF031}"/>
              </c:ext>
            </c:extLst>
          </c:dPt>
          <c:cat>
            <c:numRef>
              <c:f>Arkusz1!$A$2:$A$5</c:f>
              <c:numCache>
                <c:formatCode>General</c:formatCode>
                <c:ptCount val="4"/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C8-4DC1-B19E-C268D4CBF0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E37AE-C1F6-4CB3-BE9F-1E7DB7A7CE99}" type="doc">
      <dgm:prSet loTypeId="urn:microsoft.com/office/officeart/2005/8/layout/hProcess9" loCatId="process" qsTypeId="urn:microsoft.com/office/officeart/2005/8/quickstyle/3d5" qsCatId="3D" csTypeId="urn:microsoft.com/office/officeart/2005/8/colors/accent2_5" csCatId="accent2" phldr="1"/>
      <dgm:spPr/>
    </dgm:pt>
    <dgm:pt modelId="{15D48836-D1ED-417A-89B7-E8AE3C9E1B2A}">
      <dgm:prSet phldrT="[Tekst]" custT="1"/>
      <dgm:spPr/>
      <dgm:t>
        <a:bodyPr/>
        <a:lstStyle/>
        <a:p>
          <a:r>
            <a:rPr lang="pl-PL" sz="1800" b="1" i="0" baseline="0" dirty="0" smtClean="0">
              <a:solidFill>
                <a:schemeClr val="bg1"/>
              </a:solidFill>
            </a:rPr>
            <a:t>TEMATYKA CZASOPISMA</a:t>
          </a:r>
          <a:endParaRPr lang="pl-PL" sz="1800" b="1" i="0" baseline="0" dirty="0">
            <a:solidFill>
              <a:schemeClr val="bg1"/>
            </a:solidFill>
          </a:endParaRPr>
        </a:p>
      </dgm:t>
    </dgm:pt>
    <dgm:pt modelId="{6CD0AE49-65E7-4962-B0A7-4B6D8ACCAFF8}" type="parTrans" cxnId="{35D35DCF-2211-440C-A175-45E034B556E6}">
      <dgm:prSet/>
      <dgm:spPr/>
      <dgm:t>
        <a:bodyPr/>
        <a:lstStyle/>
        <a:p>
          <a:endParaRPr lang="pl-PL"/>
        </a:p>
      </dgm:t>
    </dgm:pt>
    <dgm:pt modelId="{00F80513-212E-46FA-9727-77E1DC39D623}" type="sibTrans" cxnId="{35D35DCF-2211-440C-A175-45E034B556E6}">
      <dgm:prSet/>
      <dgm:spPr/>
      <dgm:t>
        <a:bodyPr/>
        <a:lstStyle/>
        <a:p>
          <a:endParaRPr lang="pl-PL"/>
        </a:p>
      </dgm:t>
    </dgm:pt>
    <dgm:pt modelId="{CD22175E-7DDA-44CE-AE72-222AAF43165C}">
      <dgm:prSet phldrT="[Tekst]" custT="1"/>
      <dgm:spPr>
        <a:solidFill>
          <a:schemeClr val="accent2">
            <a:hueOff val="0"/>
            <a:satOff val="0"/>
            <a:lumOff val="0"/>
            <a:alpha val="71000"/>
          </a:schemeClr>
        </a:solidFill>
      </dgm:spPr>
      <dgm:t>
        <a:bodyPr/>
        <a:lstStyle/>
        <a:p>
          <a:r>
            <a:rPr lang="pl-PL" sz="1800" b="1" i="0" baseline="0" dirty="0" smtClean="0"/>
            <a:t>CZAS PUBLIKACJI </a:t>
          </a:r>
          <a:endParaRPr lang="pl-PL" sz="1800" b="1" i="0" baseline="0" dirty="0"/>
        </a:p>
      </dgm:t>
    </dgm:pt>
    <dgm:pt modelId="{BB2A7806-B694-47E6-B6F5-4C443E5DF393}" type="parTrans" cxnId="{F1252088-9EDA-4303-9401-7262DAEE8315}">
      <dgm:prSet/>
      <dgm:spPr/>
      <dgm:t>
        <a:bodyPr/>
        <a:lstStyle/>
        <a:p>
          <a:endParaRPr lang="pl-PL"/>
        </a:p>
      </dgm:t>
    </dgm:pt>
    <dgm:pt modelId="{CBFA6B2F-1FE7-4A2F-97A2-FE29ABF3324C}" type="sibTrans" cxnId="{F1252088-9EDA-4303-9401-7262DAEE8315}">
      <dgm:prSet/>
      <dgm:spPr/>
      <dgm:t>
        <a:bodyPr/>
        <a:lstStyle/>
        <a:p>
          <a:endParaRPr lang="pl-PL"/>
        </a:p>
      </dgm:t>
    </dgm:pt>
    <dgm:pt modelId="{D9D77430-5F7B-41D5-9FD1-C0B053030508}">
      <dgm:prSet phldrT="[Tekst]" custT="1"/>
      <dgm:spPr>
        <a:solidFill>
          <a:schemeClr val="accent2">
            <a:hueOff val="0"/>
            <a:satOff val="0"/>
            <a:lumOff val="0"/>
            <a:alpha val="74000"/>
          </a:schemeClr>
        </a:solidFill>
      </dgm:spPr>
      <dgm:t>
        <a:bodyPr/>
        <a:lstStyle/>
        <a:p>
          <a:r>
            <a:rPr lang="pl-PL" sz="1800" b="1" i="0" baseline="0" dirty="0" smtClean="0">
              <a:solidFill>
                <a:schemeClr val="bg1"/>
              </a:solidFill>
            </a:rPr>
            <a:t>INFORMACJA </a:t>
          </a:r>
        </a:p>
        <a:p>
          <a:r>
            <a:rPr lang="pl-PL" sz="1800" b="1" i="0" baseline="0" dirty="0" smtClean="0">
              <a:solidFill>
                <a:schemeClr val="bg1"/>
              </a:solidFill>
            </a:rPr>
            <a:t>O KOSZTACH</a:t>
          </a:r>
          <a:endParaRPr lang="pl-PL" sz="1800" b="1" i="0" baseline="0" dirty="0">
            <a:solidFill>
              <a:schemeClr val="bg1"/>
            </a:solidFill>
          </a:endParaRPr>
        </a:p>
      </dgm:t>
    </dgm:pt>
    <dgm:pt modelId="{AC6995D2-12ED-41BA-91DD-B2E1F9852D8C}" type="parTrans" cxnId="{2F366AF0-6D14-4CD9-B889-56EC628357E7}">
      <dgm:prSet/>
      <dgm:spPr/>
      <dgm:t>
        <a:bodyPr/>
        <a:lstStyle/>
        <a:p>
          <a:endParaRPr lang="pl-PL"/>
        </a:p>
      </dgm:t>
    </dgm:pt>
    <dgm:pt modelId="{4378F066-7D76-40AE-BE39-8CB9DD7F10E2}" type="sibTrans" cxnId="{2F366AF0-6D14-4CD9-B889-56EC628357E7}">
      <dgm:prSet/>
      <dgm:spPr/>
      <dgm:t>
        <a:bodyPr/>
        <a:lstStyle/>
        <a:p>
          <a:endParaRPr lang="pl-PL"/>
        </a:p>
      </dgm:t>
    </dgm:pt>
    <dgm:pt modelId="{03C87A54-B293-4B5E-8E28-B3F0F28ABA76}">
      <dgm:prSet custT="1"/>
      <dgm:spPr/>
      <dgm:t>
        <a:bodyPr/>
        <a:lstStyle/>
        <a:p>
          <a:r>
            <a:rPr lang="pl-PL" sz="1700" b="1" i="0" baseline="0" dirty="0" smtClean="0">
              <a:solidFill>
                <a:schemeClr val="bg1"/>
              </a:solidFill>
            </a:rPr>
            <a:t>WIARYGODNOŚĆ I PRESTIŻ WYDAWNICTWA</a:t>
          </a:r>
          <a:endParaRPr lang="pl-PL" sz="1700" b="1" i="0" baseline="0" dirty="0">
            <a:solidFill>
              <a:schemeClr val="bg1"/>
            </a:solidFill>
          </a:endParaRPr>
        </a:p>
      </dgm:t>
    </dgm:pt>
    <dgm:pt modelId="{05058D2E-B0EF-4E60-BB98-59724EF8AFD6}" type="parTrans" cxnId="{8ED424AA-5FB5-4D78-9A5B-079789028E1E}">
      <dgm:prSet/>
      <dgm:spPr/>
      <dgm:t>
        <a:bodyPr/>
        <a:lstStyle/>
        <a:p>
          <a:endParaRPr lang="pl-PL"/>
        </a:p>
      </dgm:t>
    </dgm:pt>
    <dgm:pt modelId="{1FA7FDCF-66DD-4BB8-AA1D-9806BC1492A8}" type="sibTrans" cxnId="{8ED424AA-5FB5-4D78-9A5B-079789028E1E}">
      <dgm:prSet/>
      <dgm:spPr/>
      <dgm:t>
        <a:bodyPr/>
        <a:lstStyle/>
        <a:p>
          <a:endParaRPr lang="pl-PL"/>
        </a:p>
      </dgm:t>
    </dgm:pt>
    <dgm:pt modelId="{0D475D97-EC2B-472E-B012-0995D7CFE809}" type="pres">
      <dgm:prSet presAssocID="{4EFE37AE-C1F6-4CB3-BE9F-1E7DB7A7CE99}" presName="CompostProcess" presStyleCnt="0">
        <dgm:presLayoutVars>
          <dgm:dir/>
          <dgm:resizeHandles val="exact"/>
        </dgm:presLayoutVars>
      </dgm:prSet>
      <dgm:spPr/>
    </dgm:pt>
    <dgm:pt modelId="{5C9F36F1-E4BC-409D-A1CA-4BF325668349}" type="pres">
      <dgm:prSet presAssocID="{4EFE37AE-C1F6-4CB3-BE9F-1E7DB7A7CE99}" presName="arrow" presStyleLbl="bgShp" presStyleIdx="0" presStyleCnt="1" custLinFactNeighborX="3670"/>
      <dgm:spPr/>
    </dgm:pt>
    <dgm:pt modelId="{E0FCD6B5-7240-4A27-9D86-5B336A76EB4D}" type="pres">
      <dgm:prSet presAssocID="{4EFE37AE-C1F6-4CB3-BE9F-1E7DB7A7CE99}" presName="linearProcess" presStyleCnt="0"/>
      <dgm:spPr/>
    </dgm:pt>
    <dgm:pt modelId="{CFC94DB1-9C98-468D-9079-AC88DD87D407}" type="pres">
      <dgm:prSet presAssocID="{15D48836-D1ED-417A-89B7-E8AE3C9E1B2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ECFB2FA-BC6B-4F80-A5B1-CE923FAAFEAA}" type="pres">
      <dgm:prSet presAssocID="{00F80513-212E-46FA-9727-77E1DC39D623}" presName="sibTrans" presStyleCnt="0"/>
      <dgm:spPr/>
    </dgm:pt>
    <dgm:pt modelId="{2C3B8B42-21F7-4182-B3C4-73ACE8D98EC8}" type="pres">
      <dgm:prSet presAssocID="{03C87A54-B293-4B5E-8E28-B3F0F28ABA76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E26723-F0A8-48E9-9F2B-8B78E7CDFA11}" type="pres">
      <dgm:prSet presAssocID="{1FA7FDCF-66DD-4BB8-AA1D-9806BC1492A8}" presName="sibTrans" presStyleCnt="0"/>
      <dgm:spPr/>
    </dgm:pt>
    <dgm:pt modelId="{E2C7EEE5-E9C1-4E1E-AECA-5199B9D94870}" type="pres">
      <dgm:prSet presAssocID="{CD22175E-7DDA-44CE-AE72-222AAF43165C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59FA7B3-30BF-400C-887C-6963498DB860}" type="pres">
      <dgm:prSet presAssocID="{CBFA6B2F-1FE7-4A2F-97A2-FE29ABF3324C}" presName="sibTrans" presStyleCnt="0"/>
      <dgm:spPr/>
    </dgm:pt>
    <dgm:pt modelId="{43BA8ED5-3DCC-4E4B-83D9-B2F8C8E3A75C}" type="pres">
      <dgm:prSet presAssocID="{D9D77430-5F7B-41D5-9FD1-C0B053030508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FF15AE8-AB13-4158-A949-6C96DE8EAD87}" type="presOf" srcId="{CD22175E-7DDA-44CE-AE72-222AAF43165C}" destId="{E2C7EEE5-E9C1-4E1E-AECA-5199B9D94870}" srcOrd="0" destOrd="0" presId="urn:microsoft.com/office/officeart/2005/8/layout/hProcess9"/>
    <dgm:cxn modelId="{35D35DCF-2211-440C-A175-45E034B556E6}" srcId="{4EFE37AE-C1F6-4CB3-BE9F-1E7DB7A7CE99}" destId="{15D48836-D1ED-417A-89B7-E8AE3C9E1B2A}" srcOrd="0" destOrd="0" parTransId="{6CD0AE49-65E7-4962-B0A7-4B6D8ACCAFF8}" sibTransId="{00F80513-212E-46FA-9727-77E1DC39D623}"/>
    <dgm:cxn modelId="{F1252088-9EDA-4303-9401-7262DAEE8315}" srcId="{4EFE37AE-C1F6-4CB3-BE9F-1E7DB7A7CE99}" destId="{CD22175E-7DDA-44CE-AE72-222AAF43165C}" srcOrd="2" destOrd="0" parTransId="{BB2A7806-B694-47E6-B6F5-4C443E5DF393}" sibTransId="{CBFA6B2F-1FE7-4A2F-97A2-FE29ABF3324C}"/>
    <dgm:cxn modelId="{B7A5A298-69AC-4536-A288-CBDDCB19A51A}" type="presOf" srcId="{15D48836-D1ED-417A-89B7-E8AE3C9E1B2A}" destId="{CFC94DB1-9C98-468D-9079-AC88DD87D407}" srcOrd="0" destOrd="0" presId="urn:microsoft.com/office/officeart/2005/8/layout/hProcess9"/>
    <dgm:cxn modelId="{8ED424AA-5FB5-4D78-9A5B-079789028E1E}" srcId="{4EFE37AE-C1F6-4CB3-BE9F-1E7DB7A7CE99}" destId="{03C87A54-B293-4B5E-8E28-B3F0F28ABA76}" srcOrd="1" destOrd="0" parTransId="{05058D2E-B0EF-4E60-BB98-59724EF8AFD6}" sibTransId="{1FA7FDCF-66DD-4BB8-AA1D-9806BC1492A8}"/>
    <dgm:cxn modelId="{92411472-6C84-4A52-816E-DF87651BF741}" type="presOf" srcId="{03C87A54-B293-4B5E-8E28-B3F0F28ABA76}" destId="{2C3B8B42-21F7-4182-B3C4-73ACE8D98EC8}" srcOrd="0" destOrd="0" presId="urn:microsoft.com/office/officeart/2005/8/layout/hProcess9"/>
    <dgm:cxn modelId="{49D536FE-3645-4D5D-8440-1712CBB66DAC}" type="presOf" srcId="{4EFE37AE-C1F6-4CB3-BE9F-1E7DB7A7CE99}" destId="{0D475D97-EC2B-472E-B012-0995D7CFE809}" srcOrd="0" destOrd="0" presId="urn:microsoft.com/office/officeart/2005/8/layout/hProcess9"/>
    <dgm:cxn modelId="{69BB52CA-66E8-4256-9612-19EC0A770B5B}" type="presOf" srcId="{D9D77430-5F7B-41D5-9FD1-C0B053030508}" destId="{43BA8ED5-3DCC-4E4B-83D9-B2F8C8E3A75C}" srcOrd="0" destOrd="0" presId="urn:microsoft.com/office/officeart/2005/8/layout/hProcess9"/>
    <dgm:cxn modelId="{2F366AF0-6D14-4CD9-B889-56EC628357E7}" srcId="{4EFE37AE-C1F6-4CB3-BE9F-1E7DB7A7CE99}" destId="{D9D77430-5F7B-41D5-9FD1-C0B053030508}" srcOrd="3" destOrd="0" parTransId="{AC6995D2-12ED-41BA-91DD-B2E1F9852D8C}" sibTransId="{4378F066-7D76-40AE-BE39-8CB9DD7F10E2}"/>
    <dgm:cxn modelId="{8D05F643-5C5D-41A5-8154-7252A971A58B}" type="presParOf" srcId="{0D475D97-EC2B-472E-B012-0995D7CFE809}" destId="{5C9F36F1-E4BC-409D-A1CA-4BF325668349}" srcOrd="0" destOrd="0" presId="urn:microsoft.com/office/officeart/2005/8/layout/hProcess9"/>
    <dgm:cxn modelId="{D18919DB-8810-4E9D-8D72-213C4CB6AA2D}" type="presParOf" srcId="{0D475D97-EC2B-472E-B012-0995D7CFE809}" destId="{E0FCD6B5-7240-4A27-9D86-5B336A76EB4D}" srcOrd="1" destOrd="0" presId="urn:microsoft.com/office/officeart/2005/8/layout/hProcess9"/>
    <dgm:cxn modelId="{85C1C0D8-7208-4CB5-BCC0-4B00C6EF1EAD}" type="presParOf" srcId="{E0FCD6B5-7240-4A27-9D86-5B336A76EB4D}" destId="{CFC94DB1-9C98-468D-9079-AC88DD87D407}" srcOrd="0" destOrd="0" presId="urn:microsoft.com/office/officeart/2005/8/layout/hProcess9"/>
    <dgm:cxn modelId="{98F4F2EE-ED44-4970-8234-6984A3F4A9B4}" type="presParOf" srcId="{E0FCD6B5-7240-4A27-9D86-5B336A76EB4D}" destId="{2ECFB2FA-BC6B-4F80-A5B1-CE923FAAFEAA}" srcOrd="1" destOrd="0" presId="urn:microsoft.com/office/officeart/2005/8/layout/hProcess9"/>
    <dgm:cxn modelId="{DDB72F68-249A-4B84-AB4A-E7C04D3CEB17}" type="presParOf" srcId="{E0FCD6B5-7240-4A27-9D86-5B336A76EB4D}" destId="{2C3B8B42-21F7-4182-B3C4-73ACE8D98EC8}" srcOrd="2" destOrd="0" presId="urn:microsoft.com/office/officeart/2005/8/layout/hProcess9"/>
    <dgm:cxn modelId="{07A34B6F-17CD-4938-9285-6CA1BD36B02B}" type="presParOf" srcId="{E0FCD6B5-7240-4A27-9D86-5B336A76EB4D}" destId="{E8E26723-F0A8-48E9-9F2B-8B78E7CDFA11}" srcOrd="3" destOrd="0" presId="urn:microsoft.com/office/officeart/2005/8/layout/hProcess9"/>
    <dgm:cxn modelId="{4B14BE2D-87E2-476C-BEF4-753DC78355A6}" type="presParOf" srcId="{E0FCD6B5-7240-4A27-9D86-5B336A76EB4D}" destId="{E2C7EEE5-E9C1-4E1E-AECA-5199B9D94870}" srcOrd="4" destOrd="0" presId="urn:microsoft.com/office/officeart/2005/8/layout/hProcess9"/>
    <dgm:cxn modelId="{4229CDEA-F5E3-485E-B5E5-7A7B64E1E2EC}" type="presParOf" srcId="{E0FCD6B5-7240-4A27-9D86-5B336A76EB4D}" destId="{759FA7B3-30BF-400C-887C-6963498DB860}" srcOrd="5" destOrd="0" presId="urn:microsoft.com/office/officeart/2005/8/layout/hProcess9"/>
    <dgm:cxn modelId="{AFE3EBA4-72F7-4B47-A31E-55F7DAE89876}" type="presParOf" srcId="{E0FCD6B5-7240-4A27-9D86-5B336A76EB4D}" destId="{43BA8ED5-3DCC-4E4B-83D9-B2F8C8E3A75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F36F1-E4BC-409D-A1CA-4BF325668349}">
      <dsp:nvSpPr>
        <dsp:cNvPr id="0" name=""/>
        <dsp:cNvSpPr/>
      </dsp:nvSpPr>
      <dsp:spPr>
        <a:xfrm>
          <a:off x="857258" y="0"/>
          <a:ext cx="6861619" cy="278608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94DB1-9C98-468D-9079-AC88DD87D407}">
      <dsp:nvSpPr>
        <dsp:cNvPr id="0" name=""/>
        <dsp:cNvSpPr/>
      </dsp:nvSpPr>
      <dsp:spPr>
        <a:xfrm>
          <a:off x="2759" y="835824"/>
          <a:ext cx="1792661" cy="111443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i="0" kern="1200" baseline="0" dirty="0" smtClean="0">
              <a:solidFill>
                <a:schemeClr val="bg1"/>
              </a:solidFill>
            </a:rPr>
            <a:t>TEMATYKA CZASOPISMA</a:t>
          </a:r>
          <a:endParaRPr lang="pl-PL" sz="1800" b="1" i="0" kern="1200" baseline="0" dirty="0">
            <a:solidFill>
              <a:schemeClr val="bg1"/>
            </a:solidFill>
          </a:endParaRPr>
        </a:p>
      </dsp:txBody>
      <dsp:txXfrm>
        <a:off x="57161" y="890226"/>
        <a:ext cx="1683857" cy="1005628"/>
      </dsp:txXfrm>
    </dsp:sp>
    <dsp:sp modelId="{2C3B8B42-21F7-4182-B3C4-73ACE8D98EC8}">
      <dsp:nvSpPr>
        <dsp:cNvPr id="0" name=""/>
        <dsp:cNvSpPr/>
      </dsp:nvSpPr>
      <dsp:spPr>
        <a:xfrm>
          <a:off x="2094197" y="835824"/>
          <a:ext cx="1792661" cy="111443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i="0" kern="1200" baseline="0" dirty="0" smtClean="0">
              <a:solidFill>
                <a:schemeClr val="bg1"/>
              </a:solidFill>
            </a:rPr>
            <a:t>WIARYGODNOŚĆ I PRESTIŻ WYDAWNICTWA</a:t>
          </a:r>
          <a:endParaRPr lang="pl-PL" sz="1700" b="1" i="0" kern="1200" baseline="0" dirty="0">
            <a:solidFill>
              <a:schemeClr val="bg1"/>
            </a:solidFill>
          </a:endParaRPr>
        </a:p>
      </dsp:txBody>
      <dsp:txXfrm>
        <a:off x="2148599" y="890226"/>
        <a:ext cx="1683857" cy="1005628"/>
      </dsp:txXfrm>
    </dsp:sp>
    <dsp:sp modelId="{E2C7EEE5-E9C1-4E1E-AECA-5199B9D94870}">
      <dsp:nvSpPr>
        <dsp:cNvPr id="0" name=""/>
        <dsp:cNvSpPr/>
      </dsp:nvSpPr>
      <dsp:spPr>
        <a:xfrm>
          <a:off x="4185635" y="835824"/>
          <a:ext cx="1792661" cy="11144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 val="71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i="0" kern="1200" baseline="0" dirty="0" smtClean="0"/>
            <a:t>CZAS PUBLIKACJI </a:t>
          </a:r>
          <a:endParaRPr lang="pl-PL" sz="1800" b="1" i="0" kern="1200" baseline="0" dirty="0"/>
        </a:p>
      </dsp:txBody>
      <dsp:txXfrm>
        <a:off x="4240037" y="890226"/>
        <a:ext cx="1683857" cy="1005628"/>
      </dsp:txXfrm>
    </dsp:sp>
    <dsp:sp modelId="{43BA8ED5-3DCC-4E4B-83D9-B2F8C8E3A75C}">
      <dsp:nvSpPr>
        <dsp:cNvPr id="0" name=""/>
        <dsp:cNvSpPr/>
      </dsp:nvSpPr>
      <dsp:spPr>
        <a:xfrm>
          <a:off x="6277073" y="835824"/>
          <a:ext cx="1792661" cy="11144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 val="74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i="0" kern="1200" baseline="0" dirty="0" smtClean="0">
              <a:solidFill>
                <a:schemeClr val="bg1"/>
              </a:solidFill>
            </a:rPr>
            <a:t>INFORMACJA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i="0" kern="1200" baseline="0" dirty="0" smtClean="0">
              <a:solidFill>
                <a:schemeClr val="bg1"/>
              </a:solidFill>
            </a:rPr>
            <a:t>O KOSZTACH</a:t>
          </a:r>
          <a:endParaRPr lang="pl-PL" sz="1800" b="1" i="0" kern="1200" baseline="0" dirty="0">
            <a:solidFill>
              <a:schemeClr val="bg1"/>
            </a:solidFill>
          </a:endParaRPr>
        </a:p>
      </dsp:txBody>
      <dsp:txXfrm>
        <a:off x="6331475" y="890226"/>
        <a:ext cx="1683857" cy="1005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8A7AA-E0E5-4D52-BE72-E33C8A91600A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2ABB1-F66B-4F51-A1AE-DE67A51C21CC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ABB1-F66B-4F51-A1AE-DE67A51C21CC}" type="slidenum">
              <a:rPr lang="pl-PL" smtClean="0"/>
              <a:pPr/>
              <a:t>1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953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358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70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588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161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721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856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407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324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353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620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D8C6B-C466-446C-800C-DA2A693CB038}" type="datetimeFigureOut">
              <a:rPr lang="pl-PL" smtClean="0"/>
              <a:pPr/>
              <a:t>2020-07-09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5E108-62D3-42B7-9E56-42C979BCCF9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792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beallslist.weebly.com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ature.com/news/polopoly_fs/1.21662!/menu/main/topColumns/topLeftColumn/pdf/543481a.pdf" TargetMode="External"/><Relationship Id="rId3" Type="http://schemas.openxmlformats.org/officeDocument/2006/relationships/hyperlink" Target="http://docplayer.pl/54098364-Drapiezne-czasopisma-jako-przyklad-nieetycznego-publikowania-burdzik-tomasz.html" TargetMode="External"/><Relationship Id="rId7" Type="http://schemas.openxmlformats.org/officeDocument/2006/relationships/hyperlink" Target="http://ekulczycki.pl/warsztat_badacza/wykaz-czasopism-punktowanych-i-drapiezni-wydawcy/" TargetMode="External"/><Relationship Id="rId2" Type="http://schemas.openxmlformats.org/officeDocument/2006/relationships/hyperlink" Target="https://core.ac.uk/download/pdf/11886760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ybra.lodz.pl/dlibra/publication/17487/edition/14554" TargetMode="External"/><Relationship Id="rId5" Type="http://schemas.openxmlformats.org/officeDocument/2006/relationships/hyperlink" Target="https://journals.viamedica.pl/gazeta_amg/article/view/47120/33968" TargetMode="External"/><Relationship Id="rId4" Type="http://schemas.openxmlformats.org/officeDocument/2006/relationships/hyperlink" Target="https://media.nature.com/original/magazine-assets/d41586-019-03759-y/d41586-019-03759-y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dermis.net/dermisroot/en/home/index.htm" TargetMode="External"/><Relationship Id="rId3" Type="http://schemas.openxmlformats.org/officeDocument/2006/relationships/hyperlink" Target="http://www.hon.ch/HONmedia/" TargetMode="External"/><Relationship Id="rId7" Type="http://schemas.openxmlformats.org/officeDocument/2006/relationships/hyperlink" Target="http://image.bloodline.net/" TargetMode="External"/><Relationship Id="rId2" Type="http://schemas.openxmlformats.org/officeDocument/2006/relationships/hyperlink" Target="https://www.gfmer.ch/Medical_journals/Free_medicalTemplate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hematologyatlas.com/" TargetMode="External"/><Relationship Id="rId5" Type="http://schemas.openxmlformats.org/officeDocument/2006/relationships/hyperlink" Target="https://www.anatomyatlases.org/firstaid/index.shtml" TargetMode="External"/><Relationship Id="rId4" Type="http://schemas.openxmlformats.org/officeDocument/2006/relationships/hyperlink" Target="https://www.anatomyatlases.org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ationalasthma.org.au/publications/amh/amhcont.htm" TargetMode="External"/><Relationship Id="rId3" Type="http://schemas.openxmlformats.org/officeDocument/2006/relationships/hyperlink" Target="http://da.si.washington.edu/da.html" TargetMode="External"/><Relationship Id="rId7" Type="http://schemas.openxmlformats.org/officeDocument/2006/relationships/hyperlink" Target="https://www.endoskopischer-atlas.de/" TargetMode="External"/><Relationship Id="rId2" Type="http://schemas.openxmlformats.org/officeDocument/2006/relationships/hyperlink" Target="http://www.med.harvard.edu/AANLIB/hom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idneyatlas.org/" TargetMode="External"/><Relationship Id="rId5" Type="http://schemas.openxmlformats.org/officeDocument/2006/relationships/hyperlink" Target="https://scmr.org/404.aspx?404;http://www.scmr.org:80/education/atlas/intro/index.html" TargetMode="External"/><Relationship Id="rId4" Type="http://schemas.openxmlformats.org/officeDocument/2006/relationships/hyperlink" Target="https://www.ptcentral.com/muscles/" TargetMode="External"/><Relationship Id="rId9" Type="http://schemas.openxmlformats.org/officeDocument/2006/relationships/hyperlink" Target="https://www.gfmer.ch/TMCAM/Atlas_medicinal_plants/Medicinal_plants.php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store.com.pl/mediclub" TargetMode="External"/><Relationship Id="rId3" Type="http://schemas.openxmlformats.org/officeDocument/2006/relationships/hyperlink" Target="http://online.synapsis.pl/" TargetMode="External"/><Relationship Id="rId7" Type="http://schemas.openxmlformats.org/officeDocument/2006/relationships/hyperlink" Target="http://www.kardioserwis.pl/" TargetMode="External"/><Relationship Id="rId12" Type="http://schemas.openxmlformats.org/officeDocument/2006/relationships/hyperlink" Target="https://nadcisnienietetnicze.pl/" TargetMode="External"/><Relationship Id="rId2" Type="http://schemas.openxmlformats.org/officeDocument/2006/relationships/hyperlink" Target="http://www.gastrologia.pl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ardiologia.pl/" TargetMode="External"/><Relationship Id="rId11" Type="http://schemas.openxmlformats.org/officeDocument/2006/relationships/hyperlink" Target="http://widuchowski.medycynasportowa.pl/" TargetMode="External"/><Relationship Id="rId5" Type="http://schemas.openxmlformats.org/officeDocument/2006/relationships/hyperlink" Target="http://www.hepatologia.pl/" TargetMode="External"/><Relationship Id="rId10" Type="http://schemas.openxmlformats.org/officeDocument/2006/relationships/hyperlink" Target="https://www.mp.pl/" TargetMode="External"/><Relationship Id="rId4" Type="http://schemas.openxmlformats.org/officeDocument/2006/relationships/hyperlink" Target="http://www.info-med.pl/" TargetMode="External"/><Relationship Id="rId9" Type="http://schemas.openxmlformats.org/officeDocument/2006/relationships/hyperlink" Target="https://mediweb.p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farmacja.pl/" TargetMode="External"/><Relationship Id="rId13" Type="http://schemas.openxmlformats.org/officeDocument/2006/relationships/hyperlink" Target="https://www.pturol.org.pl/" TargetMode="External"/><Relationship Id="rId3" Type="http://schemas.openxmlformats.org/officeDocument/2006/relationships/hyperlink" Target="https://www.medonet.pl/" TargetMode="External"/><Relationship Id="rId7" Type="http://schemas.openxmlformats.org/officeDocument/2006/relationships/hyperlink" Target="http://www.lekarz.net/" TargetMode="External"/><Relationship Id="rId12" Type="http://schemas.openxmlformats.org/officeDocument/2006/relationships/hyperlink" Target="http://ptmp.edu.pl/" TargetMode="External"/><Relationship Id="rId2" Type="http://schemas.openxmlformats.org/officeDocument/2006/relationships/hyperlink" Target="http://naukawpolsce.pap.pl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ck.pl/" TargetMode="External"/><Relationship Id="rId11" Type="http://schemas.openxmlformats.org/officeDocument/2006/relationships/hyperlink" Target="http://www.ptkardio.pl/" TargetMode="External"/><Relationship Id="rId5" Type="http://schemas.openxmlformats.org/officeDocument/2006/relationships/hyperlink" Target="http://polanest.webd.pl/" TargetMode="External"/><Relationship Id="rId10" Type="http://schemas.openxmlformats.org/officeDocument/2006/relationships/hyperlink" Target="http://www.pta.org.pl/" TargetMode="External"/><Relationship Id="rId4" Type="http://schemas.openxmlformats.org/officeDocument/2006/relationships/hyperlink" Target="http://www.onkologia.pl/" TargetMode="External"/><Relationship Id="rId9" Type="http://schemas.openxmlformats.org/officeDocument/2006/relationships/hyperlink" Target="http://www.anestezjologia.org.pl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zdrowo.pl/" TargetMode="External"/><Relationship Id="rId3" Type="http://schemas.openxmlformats.org/officeDocument/2006/relationships/hyperlink" Target="https://fizjoterapeuty.pl/" TargetMode="External"/><Relationship Id="rId7" Type="http://schemas.openxmlformats.org/officeDocument/2006/relationships/hyperlink" Target="http://www.alergen.info.pl/" TargetMode="External"/><Relationship Id="rId2" Type="http://schemas.openxmlformats.org/officeDocument/2006/relationships/hyperlink" Target="https://www.poradnikmedyczny.pl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ulsmedycyny.pl/" TargetMode="External"/><Relationship Id="rId5" Type="http://schemas.openxmlformats.org/officeDocument/2006/relationships/hyperlink" Target="http://www.psychologia.edu.pl/" TargetMode="External"/><Relationship Id="rId4" Type="http://schemas.openxmlformats.org/officeDocument/2006/relationships/hyperlink" Target="https://www.psychiatria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500166" y="500042"/>
            <a:ext cx="6233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0541" cmpd="sng">
                  <a:solidFill>
                    <a:srgbClr val="0D204A"/>
                  </a:solidFill>
                  <a:prstDash val="solid"/>
                </a:ln>
                <a:solidFill>
                  <a:srgbClr val="FE4844"/>
                </a:solidFill>
                <a:effectLst/>
              </a:rPr>
              <a:t>Vademecum badacza</a:t>
            </a:r>
            <a:endParaRPr lang="pl-PL" sz="5400" b="1" cap="none" spc="0" dirty="0">
              <a:ln w="10541" cmpd="sng">
                <a:solidFill>
                  <a:srgbClr val="0D204A"/>
                </a:solidFill>
                <a:prstDash val="solid"/>
              </a:ln>
              <a:solidFill>
                <a:srgbClr val="FE4844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14488"/>
            <a:ext cx="700092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950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71538" y="428604"/>
            <a:ext cx="79126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/>
              <a:buChar char="¨"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PUNKTOWANYCH CZASOPISM POLSKICH </a:t>
            </a:r>
          </a:p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W UKŁADZIE DZIEDZINOWYM</a:t>
            </a:r>
          </a:p>
        </p:txBody>
      </p:sp>
      <p:graphicFrame>
        <p:nvGraphicFramePr>
          <p:cNvPr id="3" name="Symbol zastępczy zawartości 3"/>
          <p:cNvGraphicFramePr>
            <a:graphicFrameLocks/>
          </p:cNvGraphicFramePr>
          <p:nvPr/>
        </p:nvGraphicFramePr>
        <p:xfrm>
          <a:off x="714348" y="1142984"/>
          <a:ext cx="7643866" cy="4832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1535"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Lp.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DZIEDZINA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TYTUŁ CZASOPISMA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ISSN</a:t>
                      </a:r>
                      <a:r>
                        <a:rPr lang="pl-PL" sz="1400" baseline="0" dirty="0" smtClean="0">
                          <a:latin typeface="Arial" pitchFamily="34" charset="0"/>
                          <a:cs typeface="Arial" pitchFamily="34" charset="0"/>
                        </a:rPr>
                        <a:t> / </a:t>
                      </a:r>
                    </a:p>
                    <a:p>
                      <a:r>
                        <a:rPr lang="pl-PL" sz="1400" baseline="0" dirty="0" smtClean="0">
                          <a:latin typeface="Arial" pitchFamily="34" charset="0"/>
                          <a:cs typeface="Arial" pitchFamily="34" charset="0"/>
                        </a:rPr>
                        <a:t>e-ISSN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Pkt. IF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Pkt. MNiSW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34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kumimoji="0"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ALLERGOLOGIA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Advances in Dermatology and Allergology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Dermatologii i Alergologii 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Advances in Respiratory Medicine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Pneumonologia i Alergologia Polska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Alergia Astma Immunologia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Alergologia Polska - Polish Journal of Allergology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Alergoprofil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1642-395X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2299-0046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2451-4934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2543-6031</a:t>
                      </a:r>
                      <a:r>
                        <a:rPr lang="pl-PL" sz="12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1427-3101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2083-2834 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2353-3854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2391-6052 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1734-7572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2544-5111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1.757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043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BALNEOLOGIA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Acta Balneologica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2082-1867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CHIRURGIA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Annals of Transplantion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 Przegląd Chirurgiczny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w Chirurgii Głowy i Szyi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1425-9524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2329-0358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0032-373X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2299-2847 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1.369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714348" y="500042"/>
          <a:ext cx="7643866" cy="5612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4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6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9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5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1105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Wideochirurgia i Inne Techniki Małoinwazyjne  -</a:t>
                      </a:r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Videosurgery and Other Miniinvasive Techniques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1895-4588</a:t>
                      </a:r>
                    </a:p>
                    <a:p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2299-0054 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1.147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50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CHOROBY</a:t>
                      </a:r>
                      <a:r>
                        <a:rPr lang="pl-PL" sz="1200" baseline="0" dirty="0" smtClean="0">
                          <a:latin typeface="Arial" pitchFamily="34" charset="0"/>
                          <a:cs typeface="Arial" pitchFamily="34" charset="0"/>
                        </a:rPr>
                        <a:t> ZAKAŹNE</a:t>
                      </a: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Przegląd Epidemiologiczny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0033-2100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2545-1898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6328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DERMATOLOGIA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Advances in Dermatology and Allergology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Dermatologii i Alergologii 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Dermatological</a:t>
                      </a: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Case Reports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Przegląd Dermatologiczny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1642-395X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2299-0046 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1898-7249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0033-2526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2084-9893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1.757</a:t>
                      </a:r>
                      <a:endParaRPr lang="pl-PL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50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ENDOKRYNOLOGIA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Endokrynologia</a:t>
                      </a:r>
                      <a:r>
                        <a:rPr lang="pl-PL" sz="1200" b="0" baseline="0" dirty="0" smtClean="0">
                          <a:latin typeface="Arial" pitchFamily="34" charset="0"/>
                          <a:cs typeface="Arial" pitchFamily="34" charset="0"/>
                        </a:rPr>
                        <a:t> Polska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0423-104X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2299-8306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1.521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50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FIZJOTERAPIA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Fizjoterapia Polska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1642-0136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2084-4328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5707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aseline="0" dirty="0" smtClean="0">
                          <a:latin typeface="Arial" pitchFamily="34" charset="0"/>
                          <a:cs typeface="Arial" pitchFamily="34" charset="0"/>
                        </a:rPr>
                        <a:t>GINEKOLOGIA</a:t>
                      </a:r>
                      <a:endParaRPr lang="pl-PL" sz="1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Ginekologia i Położnictwo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Ginekologia Polska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1896-3315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1898-0759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0017-0011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2543-6767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0,747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8319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IMMUNOLOGIA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Advances in Respiratory Medicine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1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Alergia Astma Immunologia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2451-4934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2543-6031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1427-3101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2083-2834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214290"/>
          <a:ext cx="7643866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2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5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Archivum Immunologiae et Therapiae Experimentalis</a:t>
                      </a: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Central European Journal of Immunology</a:t>
                      </a: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0004-069X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1661-4917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1426-3912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1644-4124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2.878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1.455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47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KARDIOLOGIA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Kardiologia Polska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w Kardiologii Interwencyjnej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0022-9032</a:t>
                      </a: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1897-4279 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1734-9338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1897-4295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1.674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1.160</a:t>
                      </a: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039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LARYNGOLOGIA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Hearing Science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Polish Journal of Otolaryngology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2083-389X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2084-3127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0030-6657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2300-7338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979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NEUROLOGIA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Acta Neuropsychologica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Aktualności Neurologiczne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Folia Neuropathologica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Neurologia i Neurochirurgia Polska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Neuropsychiatria i Neuropsychologia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Psychiatrii i Neurologii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1730-7503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2084-4298 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1641-9227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2451-0696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1641-4640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1509-572X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0028-3843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1897-4260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1896-6764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2084-9885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1230-2813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1.160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1.006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428604"/>
          <a:ext cx="7643866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6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OKULISTYKA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Klinika Oczna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Ophthalmology Journal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OphthaTherapy. Terapie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 Okulistyce</a:t>
                      </a: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0023-2157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2450-7873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2450-9930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2353-7175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2543-9987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47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ONKOLOGIA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Contemporary Oncology - Współczesna Onkologia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Current Gynecologic Oncology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Hereditary Cancer in Clinical Practice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Nowotwory - Journal of Oncology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Oncology in Clinical Practice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OncoReview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Onkologia i Radioterapia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Reports of Practical Oncology and Radiotherapy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1428-2526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2081-1632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2451-0750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1731-2302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1897-4287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0029-540X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2450-1654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2450-6478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2353-852X (ed.</a:t>
                      </a:r>
                      <a:r>
                        <a:rPr lang="pl-PL" sz="12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ang.)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2450-6125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1896-8961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2449-9161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1507-1367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2083-4640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1.780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i="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l-PL" sz="12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428604"/>
          <a:ext cx="7643866" cy="5635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6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ORTOPEDIA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Issues of Rehabilitation, Orthopaedy, Neurophysiology and Sport Promotion – IRONS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Ortopedia, Traumatologia, Rehabilitacja</a:t>
                      </a: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2300-0767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2545-0395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1509-3492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2084-4336 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6056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PEDIATRIA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Family Medicine &amp; Primary Care Review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Medycyna Wieku Rozwojowego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Pediatria i Medycyna Rodzinna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Pediatria Polska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Przegląd Pediatryczny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1734-3402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2449-8580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1428-345X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2354-0060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1734-1531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2451-0742 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0031-3939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0137-723X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2083-5752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76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PSYCHIATRIA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Archives of Psychiatry and Psychotherapy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Current Problems of Psychiatry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Neuropsychiatria </a:t>
                      </a:r>
                      <a:b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Neuropsychologia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Psychiatrii i Neurologii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1509-2046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2083-828X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2081-3910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2353-8627 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1896-6764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2084-9885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1230-2813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 smtClean="0"/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428604"/>
          <a:ext cx="7643866" cy="5269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6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Psychiatria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Psychiatria i Psychologia Kliniczna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Psychiatria Polska</a:t>
                      </a: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1732-9841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1733-4594 </a:t>
                      </a:r>
                    </a:p>
                    <a:p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1644-6313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2451-0645 </a:t>
                      </a:r>
                    </a:p>
                    <a:p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033-2674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2391-5854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1.311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96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RADIOTERAPIA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Contemporary Brachytherapy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Nuclear Medicine Review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Polish Journal of Radiology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Reports of Practical Oncology and Radiotherapy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1689-832X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2081-2841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1506-9680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1644-4345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1733-134X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1899-0967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1507-1367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2083-4640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1.847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  <a:p>
                      <a:endParaRPr lang="pl-PL" dirty="0" smtClean="0"/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76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18.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REHABILITACJA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Ortopedia, Traumatologia, Rehabilitacja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Postępy Rehabilitacji </a:t>
                      </a: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Advances in Rehabilitation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Rehabilitacja Medyczna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1509-3492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2084-4336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0860-6161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1734-4948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1427-9622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1896-3250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 smtClean="0"/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642910" y="857232"/>
          <a:ext cx="7643866" cy="1071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6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7539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REUMATOLOGIA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Reumatologia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0034-6233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2084-9834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03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UROLOGIA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Central European Journal of Urology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2080-4806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2080-4873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28662" y="428604"/>
            <a:ext cx="73522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Symbol"/>
              <a:buChar char="¨"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NAJWYŻEJ PUNKTOWANYCH CZASOPISM </a:t>
            </a:r>
          </a:p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ZAGRANICZNYCH W UKŁADZIE DZIEDZINOWYM</a:t>
            </a:r>
          </a:p>
        </p:txBody>
      </p:sp>
      <p:graphicFrame>
        <p:nvGraphicFramePr>
          <p:cNvPr id="3" name="Symbol zastępczy zawartości 3"/>
          <p:cNvGraphicFramePr>
            <a:graphicFrameLocks/>
          </p:cNvGraphicFramePr>
          <p:nvPr/>
        </p:nvGraphicFramePr>
        <p:xfrm>
          <a:off x="785786" y="1285860"/>
          <a:ext cx="7643866" cy="4951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1535"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Lp.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DZIEDZINA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TYTUŁ CZASOPISMA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ISSN</a:t>
                      </a:r>
                      <a:r>
                        <a:rPr lang="pl-PL" sz="1400" baseline="0" dirty="0" smtClean="0">
                          <a:latin typeface="Arial" pitchFamily="34" charset="0"/>
                          <a:cs typeface="Arial" pitchFamily="34" charset="0"/>
                        </a:rPr>
                        <a:t> / </a:t>
                      </a:r>
                    </a:p>
                    <a:p>
                      <a:r>
                        <a:rPr lang="pl-PL" sz="1400" baseline="0" dirty="0" smtClean="0">
                          <a:latin typeface="Arial" pitchFamily="34" charset="0"/>
                          <a:cs typeface="Arial" pitchFamily="34" charset="0"/>
                        </a:rPr>
                        <a:t>e-ISSN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Pkt. IF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Pkt. MNiSW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61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kumimoji="0"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ALLERGOLOGIA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Batang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ALLERGY AND CLINICAL IMMUNOLOGY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ALLERGY AND CLINICAL IMUMUNOLOGY-IN PRACTICE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CLINICAL REVIEWS IN ALLERGY &amp; IMMUNOLOGY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ALLERGY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ALLERGY ASTHMA &amp; IMMUNOLOGY RESEARCH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0091-6749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1097-6825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2213-2198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2213-2201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1080-0549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1559-0267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0105-4538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1398-9995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2092-7355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2092-7363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14.110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7.550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7.328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6.771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5.026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Batang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Batang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19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ANESTEZJOLOGIA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ANESTHESIOLOGY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BRITISH JOURNAL OF ANAESTHESIA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ANAESTHESIA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0003-3022 1528-1175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0007-0912 1471-6771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0003-2409 1365-2044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6.424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6.199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5.879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251481"/>
          <a:ext cx="7643866" cy="5929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75937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PAIN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JOURNAL OF ANAESTHESIOLOGY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2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CLINICAL ANESTHESIA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NEUROSURGICAL ANESTHESIOLOGY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0304-3959 </a:t>
                      </a: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1872-6623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0265-0215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1365-2346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0952-8180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1873-4529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0898-4921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1537-1921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6.029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3.542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2.957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623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CHIRURGIA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Chirurgia</a:t>
                      </a: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naczyniowa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JAMA S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URGERY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ANNALS OF SURGERY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HEART AND LUNG TRANSPLANTATION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AMERICAN JOURNAL OF TRANSPLANTATION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BRITISH JOURNAL OF SURGERY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OBESITY SURGERY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JOURNAL OF VASCULAR AND ENDOVASCULAR SURGERY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2168-6254 2168-6262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0003-4932 1528-1140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1053-2498 1557-3117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1600-6135 1600-6143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0007-1323 1365-2168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0960-8923</a:t>
                      </a:r>
                      <a:b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1708-0428</a:t>
                      </a: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1078-5884 1532-2165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10.668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9.476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8.578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7.163</a:t>
                      </a: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5.572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3.603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3.642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214290"/>
          <a:ext cx="7643866" cy="617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Chirurgia Plastyczna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PLASTIC AND RECONSTRUCTIVE SURGERY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0032-1052 1529-4242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3.946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448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DERMATOLOGIA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THE AMERICAN ACADEMY OF DERMATOLOGY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BRITISH JOURNAL OF DERMATOLOGY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DERMATOLOGICAL SCIENCE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DERMATOLOGY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JOURNAL OF DERMATOLOGY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DERMATOLOGY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0190-9622</a:t>
                      </a:r>
                      <a:b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0007-0963 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1365-2133</a:t>
                      </a:r>
                      <a:b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0923-1811 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1873-569X</a:t>
                      </a:r>
                      <a:b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0385-2407 </a:t>
                      </a:r>
                    </a:p>
                    <a:p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1346-8138</a:t>
                      </a:r>
                    </a:p>
                    <a:p>
                      <a:r>
                        <a:rPr lang="pl-PL" sz="1200" b="1" i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1" i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1167-1122 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1952-4013</a:t>
                      </a:r>
                    </a:p>
                    <a:p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1018-8665 </a:t>
                      </a:r>
                    </a:p>
                    <a:p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1421-9832</a:t>
                      </a: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7.102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6.714</a:t>
                      </a: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3.986</a:t>
                      </a: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3.377</a:t>
                      </a: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3.094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2.497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64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ENDOKRYNOLOGIA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NATURE</a:t>
                      </a:r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REVIEWS ENDOCRINOLOGY 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LANCET DIABETES &amp; ENDOCRINOLOGY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ENDOCRINE REVIEWS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DIABETOLOGIA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CARDIOVASCULAR</a:t>
                      </a:r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DIABETOLOGY 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1759-5029 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1759-5037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2213-8587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0163-769X 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1945-7189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0012-186X 1432-0428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1475-2840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24.646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24.540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15.167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7.113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5.948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2714612" y="571480"/>
            <a:ext cx="3714776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pl-PL" sz="6000" kern="10" spc="0" dirty="0" smtClean="0">
                <a:ln w="9525">
                  <a:solidFill>
                    <a:srgbClr val="0D204A"/>
                  </a:solidFill>
                  <a:round/>
                  <a:headEnd/>
                  <a:tailEnd/>
                </a:ln>
                <a:solidFill>
                  <a:srgbClr val="FE4844"/>
                </a:solidFill>
                <a:effectLst>
                  <a:outerShdw dist="563972" dir="14049741" sx="125000" sy="125000" algn="tl" rotWithShape="0">
                    <a:schemeClr val="tx2">
                      <a:lumMod val="40000"/>
                      <a:lumOff val="60000"/>
                      <a:alpha val="80000"/>
                    </a:schemeClr>
                  </a:outerShdw>
                </a:effectLst>
                <a:latin typeface="Times New Roman"/>
                <a:cs typeface="Times New Roman"/>
              </a:rPr>
              <a:t>Afiliacja</a:t>
            </a:r>
            <a:endParaRPr lang="pl-PL" sz="6000" kern="10" spc="0" dirty="0">
              <a:ln w="9525">
                <a:solidFill>
                  <a:srgbClr val="0D204A"/>
                </a:solidFill>
                <a:round/>
                <a:headEnd/>
                <a:tailEnd/>
              </a:ln>
              <a:solidFill>
                <a:srgbClr val="FE4844"/>
              </a:solidFill>
              <a:effectLst>
                <a:outerShdw dist="563972" dir="14049741" sx="125000" sy="125000" algn="tl" rotWithShape="0">
                  <a:schemeClr val="tx2">
                    <a:lumMod val="40000"/>
                    <a:lumOff val="60000"/>
                    <a:alpha val="80000"/>
                  </a:scheme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8596" y="1500174"/>
            <a:ext cx="821537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¨"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0D204A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CZYM JEST AFILIACJA I KTO JEJ DOKONUJE?</a:t>
            </a:r>
            <a:endParaRPr lang="pl-PL" sz="1400" dirty="0" smtClean="0">
              <a:solidFill>
                <a:srgbClr val="0D204A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lvl="0" indent="-342900" algn="just">
              <a:defRPr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pl-PL" sz="1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Afiliacja to wskazanie jednostki naukowej jako miejsca realizacji badań naukowych, których wynik </a:t>
            </a:r>
          </a:p>
          <a:p>
            <a:pPr marL="342900" indent="-342900" algn="just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pl-PL" sz="1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stanowi podstawę publikacji. </a:t>
            </a:r>
          </a:p>
          <a:p>
            <a:pPr marL="342900" indent="-342900" algn="just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kumimoji="0" lang="pl-PL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	</a:t>
            </a:r>
          </a:p>
          <a:p>
            <a:pPr marL="342900" indent="-342900" algn="just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kumimoji="0" lang="pl-PL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Afiliacji dokonuje autor publikacji, umieszczając nazwę jednostki naukowej przy swoim imieniu </a:t>
            </a:r>
            <a:endParaRPr lang="pl-PL" sz="13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342900" indent="-342900" algn="just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kumimoji="0" lang="pl-PL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 nazwisku w opublikowanej pracy.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</a:t>
            </a:r>
          </a:p>
          <a:p>
            <a:pPr marL="0" marR="0" lvl="0" indent="4492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342900" lvl="0" indent="-342900">
              <a:defRPr/>
            </a:pPr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  JAK PRAWIDŁOWO PODAWAĆ AFILIACJĘ W PRACACH NAUKOWYCH?</a:t>
            </a:r>
          </a:p>
          <a:p>
            <a:r>
              <a:rPr lang="pl-PL" sz="1400" dirty="0" smtClean="0"/>
              <a:t>	</a:t>
            </a:r>
          </a:p>
          <a:p>
            <a:r>
              <a:rPr lang="pl-PL" sz="1300" dirty="0" smtClean="0">
                <a:latin typeface="Arial" pitchFamily="34" charset="0"/>
                <a:cs typeface="Arial" pitchFamily="34" charset="0"/>
              </a:rPr>
              <a:t>        Przy podawaniu afiliacji, należy podać jednoznacznie tylko jedną jednostkę naukową, dla której autor przypisał daną publikację. Nie jest to równoznaczne z określeniem miejsca zatrudnienia danej osoby. </a:t>
            </a:r>
          </a:p>
          <a:p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300" dirty="0" smtClean="0">
                <a:latin typeface="Arial" pitchFamily="34" charset="0"/>
                <a:cs typeface="Arial" pitchFamily="34" charset="0"/>
              </a:rPr>
              <a:t>        W przypadku pracy w kilku jednostkach naukowych, należy jednoznacznie wskazać, do której jednostki jest przypisana określona publikacja naukowa. </a:t>
            </a:r>
          </a:p>
          <a:p>
            <a:pPr marL="342900" lvl="0" indent="-342900" algn="just">
              <a:defRPr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342900" lvl="0" indent="-342900">
              <a:defRPr/>
            </a:pPr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  CZĘSTE NIEPRAWIDŁOWOŚCI:</a:t>
            </a:r>
          </a:p>
          <a:p>
            <a:pPr marL="342900" lvl="0" indent="-342900" algn="just">
              <a:defRPr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Ø"/>
              <a:defRPr/>
            </a:pPr>
            <a:r>
              <a:rPr lang="pl-PL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afiliowanie danej publikacji do wielu jednostek, </a:t>
            </a:r>
          </a:p>
          <a:p>
            <a:pPr marL="342900" lvl="0" indent="-342900" algn="just"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Ø"/>
              <a:defRPr/>
            </a:pPr>
            <a:r>
              <a:rPr lang="pl-PL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zmienianie afiliacji jednostki w związku z np. zmianą zatrudnienia,</a:t>
            </a:r>
          </a:p>
          <a:p>
            <a:pPr marL="342900" lvl="0" indent="-342900" algn="just"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Ø"/>
              <a:defRPr/>
            </a:pPr>
            <a:r>
              <a:rPr lang="pl-PL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uprawnianie innych jednostek do wprowadzenia danej publikacji w ramach obowiązków sprawozdawczych.</a:t>
            </a:r>
          </a:p>
          <a:p>
            <a:pPr marL="342900" lvl="0" indent="-342900" algn="just">
              <a:defRPr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45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642918"/>
          <a:ext cx="7643866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JOURNAL OF ENDOCRINOLOGY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ENDOCRINOLOGY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0804-4643 1479-683X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0022-0795 1479-6805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5.107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4.381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6056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GASTROENTEROLOGIA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NATURE REVIEWS GASTROENTEROLOGY &amp; HEPATOLOGY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GASTROENTEROLOGY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AMERICAN JOURNAL OF GASTROENTEROLOGY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CLINICAL GASTROENTEROLOGY AND HEPATOLOGY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JOURNAL OF GASTROENTEROLOGY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1759-5045 1759-5053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0016-5085 1528-0012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0002-9270 1572-0241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1542-3565 1542-7714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0944-1174 1435-5922</a:t>
                      </a:r>
                      <a: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23.570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19.809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10.241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7.958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5.130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7366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GINEKOLOGIA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HUMAN REPRODUCTION UPDATE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AMERICAN JOURNAL OF OBSTETRICS AND GYNECOLOGY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ULTRASOUND IN OBSTETRICS &amp; GYNECOLOGY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1355-4786 1460-2369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0002-9378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1097-6868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0960-7692 1469-0705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12.878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6.120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5.595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642918"/>
          <a:ext cx="7643866" cy="5266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HUMAN REPRODUCTION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FERTILITY AND STERILITY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0268-1161 1460-2350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0015-0282 1556-5653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5.506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5.411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660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KARDIOLOGIA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EUROPEAN HEART JOURNAL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CIRCULATION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JOURNAL OF THE AMERICAN COLLEGE OF CARDIOLOGY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NATURE REVIEWS CARDIOLOGY</a:t>
                      </a: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CIRCULATION RESEARCH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0195-668X 1522-9645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0009-7322 1524-4539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0735-1097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1558-3597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1759-5002 1759-5010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0009-7330 1524-4571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24.889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23.054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18.639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17.420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15.862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81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NEUROLOGIA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NATURE REVIEWS NEUROSCIENCE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NATURE NEUROSCIENCE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ACTA NEUROPATHOLOGICA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1471-003X 1471-0048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1097-6256 1546-1726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0001-6322 1432-0533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33.162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21.126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18.174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642918"/>
          <a:ext cx="7643866" cy="542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BEHAVIORAL AND BRAIN SCIENCES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RENDS IN COGNITIVE SCIENCES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0140-525X 1469-1825</a:t>
                      </a:r>
                    </a:p>
                    <a:p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1364-6613 1879-307X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17.194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16.173</a:t>
                      </a:r>
                      <a:endParaRPr lang="pl-PL" sz="12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OKULISTYKA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PROGRESS IN RETINAL AND EYE RESEARCH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OCULAR</a:t>
                      </a:r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SURFACE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OPHTHALMOLOGY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JAMA </a:t>
                      </a: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OPHTALMOLOGY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ANNUAL REVIEW OF VISION SCIENCE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1350-9462 1873-1635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1542-0124 1937-5913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0161-6420 1549-4713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2168-6165 2168-6173</a:t>
                      </a:r>
                      <a: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2374-4642 2374-4650</a:t>
                      </a:r>
                      <a: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11.768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9.108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7.732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6.167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5.622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8808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ONKOLOGIA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CA-A CANCER JOURNAL FOR CLINICIANS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NATURE REVIEWS CANCER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LANCET ONCOLOGY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0007-9235 1542-4863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1474-175X 1474-1768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1470-2045 1474-5488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223.679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51.848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35.386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357166"/>
          <a:ext cx="7643866" cy="5786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NATURE</a:t>
                      </a: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REVIEWS CLINICAL ONCOLOGY </a:t>
                      </a:r>
                      <a:endParaRPr lang="en-US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JOURNAL OF CLINICAL ONCOLOGY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1759-4774 1759-4782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0732-183X 1527-7755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34.106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28.349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ORTOPEDIA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AMERICAN JOURNAL OF SPORTS MEDICINE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OSTEOARTHRITIS AND CARTILAGE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BONE AND JOINT SURGERY-AMERICAN VOLUME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ARTHROSCOPY-THE JOURNAL OF ARTHROSCOPIC AND RELATED SURGERY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CLINICAL ORTHOPAEDICS AND RELATED RESEARCH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0363-5465 1552-3365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1063-4584 1522-9653</a:t>
                      </a:r>
                      <a: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0021-9355 1535-1386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0749-8063 1526-3231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0" i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0009-921X 1528-1132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6.093</a:t>
                      </a: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4.879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4.716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4.433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4.154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998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OTOLARYNGOLOGIA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JAMA O</a:t>
                      </a: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TOLARYNGOLOGY-HEAD</a:t>
                      </a: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&amp; N</a:t>
                      </a: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ECK SURGERY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RHINOLOGY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DYSPHAGIA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EAR AND HEARING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2168-6181 2168-619X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0300-0729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0179-051X 1432-0460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0196-0202 1538-4667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3.502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3.354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3.03</a:t>
                      </a: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latin typeface="Arial" pitchFamily="34" charset="0"/>
                          <a:cs typeface="Arial" pitchFamily="34" charset="0"/>
                        </a:rPr>
                        <a:t>2.954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642918"/>
          <a:ext cx="7643866" cy="5072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HEARING RESEARCH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0378-5955 1878-5891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2.952</a:t>
                      </a:r>
                      <a:endParaRPr lang="pl-PL" sz="12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PNEUMONOLOGIA</a:t>
                      </a: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ANCET</a:t>
                      </a: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RESPIRATORY MEDICINE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AMERICAN JOURNAL OF RESPIRATORY AND CRITICAL CARE MEDICINE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JOURNAL</a:t>
                      </a: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THORACIC ONCOLOGY</a:t>
                      </a:r>
                      <a:endParaRPr lang="en-US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EUROPEAN RESPIRATORY JOURNAL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THORAX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2213-2600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1073-449X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1535-4970</a:t>
                      </a: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1556-0864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1556-1380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903-1936 1399-3003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0040-6376 1468-3296</a:t>
                      </a:r>
                      <a:endParaRPr lang="pl-PL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22.992</a:t>
                      </a:r>
                    </a:p>
                    <a:p>
                      <a:endParaRPr lang="pl-PL" sz="12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16.494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12.460</a:t>
                      </a:r>
                      <a:endParaRPr lang="pl-PL" sz="12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11.807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10.307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272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PSYCHIATRIA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W0RLD PSYCHIATRY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LANCET PSYCHIATRY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JAMA PSYCHIATRY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PSYCHOTHERAPY AND PSYCHOSOMATICS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2051-5545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2215-0374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2168-622X 2168-6238</a:t>
                      </a:r>
                    </a:p>
                    <a:p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0033-3190 1423-0348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34.024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18.329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15.916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13.744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642918"/>
          <a:ext cx="7643866" cy="543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2711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AMERICAN JOURNAL OF PSYCHIATRY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0002-953X 1535-7228</a:t>
                      </a: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13.655</a:t>
                      </a:r>
                      <a:endParaRPr lang="pl-PL" sz="12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5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PSYCHOLOGIA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NNUAL REVIEW OF PSYCHOLOGY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PSYCHOLOGICAL BULLETIN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PSYCHOTHERAPY AND PSYCHOSOMATICS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PSYCHOLOGICAL REVIEW</a:t>
                      </a:r>
                      <a:endParaRPr lang="pl-PL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CHILD PSYCHOLOGY AND PSYCHIATRY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0066-4308 1545-2085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0033-2909 1939-1455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0033-3190 1423-0348</a:t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0033-295X 1939-1471</a:t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0021-9630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1469-7610</a:t>
                      </a:r>
                      <a:b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9.755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16.405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13.744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6.266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6.129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189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RADIOLOGIA, RADIOTERAPIA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JACC-CARDIOVASCULAR IMAGING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MEDICAL IMAGE ANALYSIS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IEEE TRANSACTIONS ON MEDICAL IMAGING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RADIOLOGY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1936-878X 1876-7591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1361-8415 1361-8423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0278-0062 1558-254X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0033-8419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10.975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8.880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7.816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7.608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642918"/>
          <a:ext cx="7643866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NUCLEAR MEDICINE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JOURNAL OF NUCLEAR MEDICINE AND MOLECULAR IMAGING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CLINICAL NUCLEAR MEDICINE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0161-5505 1535-5667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1619-7070 1619-7089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0363-9762 1536-0229</a:t>
                      </a:r>
                      <a:r>
                        <a:rPr lang="pl-PL" sz="18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7.308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7.182</a:t>
                      </a: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6.70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rgbClr val="0D204A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rgbClr val="0D204A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77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18.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REHABILITACJA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EXCEPTIONAL CHILDREN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AUGMENTATIVE AND ALTERNATIVE COMMUNICATION </a:t>
                      </a:r>
                      <a:endParaRPr lang="en-US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JOURNAL OF HEAD TRAUMA REHABILITATION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JOURNAL OF LEARNING DISABILITIES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EUROPEAN JOURNAL OF CANCER CARE</a:t>
                      </a: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0014-4029 2163-5560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0743-4618 1477-3848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0885-9701 1550-509X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0022-2194 1538-4780</a:t>
                      </a:r>
                      <a:b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0961-5423 1365-2354</a:t>
                      </a:r>
                      <a: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l-PL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2.854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2.706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2.667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2.578</a:t>
                      </a: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2.421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1000108"/>
          <a:ext cx="764386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UROLOGIA, NEFROLOGIA</a:t>
                      </a:r>
                    </a:p>
                    <a:p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</a:t>
                      </a: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ATURE REVIEWS NEPHROLOGY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EUROPEAN UROLOGY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NATURE REVIEWS UROLOGY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JOURNAL OF THE AMERICAN SOCIETY OF NEPHROLOGY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KIDNEY INTERNATIONAL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AMERICAN JOURNAL OF KIDNEY DISEASES</a:t>
                      </a: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CLINICAL</a:t>
                      </a:r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JOURNAL OF THE AMERICAN SOCIETY OF NEPHROLOGY</a:t>
                      </a: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1759-5061 1759-507X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0302-2838 1873-7560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1759-4812 1759-4820</a:t>
                      </a:r>
                      <a: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1046-6673</a:t>
                      </a:r>
                      <a:b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1533-3450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0085-2538 1523-1755</a:t>
                      </a:r>
                      <a: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1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0272-6386 1523-6838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2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1555-9041</a:t>
                      </a:r>
                      <a:b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1555-905X</a:t>
                      </a:r>
                      <a: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pl-PL" sz="12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endParaRPr lang="pl-PL" sz="12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19.684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17.298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9.333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8.547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8.306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6.653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6.243</a:t>
                      </a:r>
                    </a:p>
                    <a:p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2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285984" y="571480"/>
            <a:ext cx="5067300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pl-PL" sz="6000" kern="10" spc="0" dirty="0" smtClean="0">
                <a:ln w="9525">
                  <a:solidFill>
                    <a:srgbClr val="0D204A"/>
                  </a:solidFill>
                  <a:round/>
                  <a:headEnd/>
                  <a:tailEnd/>
                </a:ln>
                <a:solidFill>
                  <a:srgbClr val="FE4844"/>
                </a:solidFill>
                <a:effectLst>
                  <a:outerShdw dist="563972" dir="14049741" sx="125000" sy="125000" algn="tl" rotWithShape="0">
                    <a:schemeClr val="tx2">
                      <a:lumMod val="40000"/>
                      <a:lumOff val="60000"/>
                      <a:alpha val="80000"/>
                    </a:schemeClr>
                  </a:outerShdw>
                </a:effectLst>
                <a:latin typeface="Times New Roman"/>
                <a:cs typeface="Times New Roman"/>
              </a:rPr>
              <a:t>Problemy wyboru czasopism</a:t>
            </a:r>
            <a:endParaRPr lang="pl-PL" sz="6000" kern="10" spc="0" dirty="0">
              <a:ln w="9525">
                <a:solidFill>
                  <a:srgbClr val="0D204A"/>
                </a:solidFill>
                <a:round/>
                <a:headEnd/>
                <a:tailEnd/>
              </a:ln>
              <a:solidFill>
                <a:srgbClr val="FE4844"/>
              </a:solidFill>
              <a:effectLst>
                <a:outerShdw dist="563972" dir="14049741" sx="125000" sy="125000" algn="tl" rotWithShape="0">
                  <a:schemeClr val="tx2">
                    <a:lumMod val="40000"/>
                    <a:lumOff val="60000"/>
                    <a:alpha val="80000"/>
                  </a:scheme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42910" y="1571612"/>
            <a:ext cx="78581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JAK WYBRAĆ WŁAŚCIWE CZASOPISMO DO  </a:t>
            </a:r>
          </a:p>
          <a:p>
            <a:pPr algn="ctr"/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PUBLIKACJI SWOJEGO ARTYKUŁU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28596" y="2500306"/>
          <a:ext cx="8072494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857224" y="2428868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9" name="Prostokąt 8"/>
          <p:cNvSpPr/>
          <p:nvPr/>
        </p:nvSpPr>
        <p:spPr>
          <a:xfrm>
            <a:off x="785786" y="48577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Jeśli szukasz czasopisma, w którym chcesz opublikować wyniki swoich badań, zastanów się nad powyższymi kwestiami</a:t>
            </a:r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aśnienie liniowe 3 (obramowanie i kreska) 2"/>
          <p:cNvSpPr/>
          <p:nvPr/>
        </p:nvSpPr>
        <p:spPr>
          <a:xfrm>
            <a:off x="1071538" y="642918"/>
            <a:ext cx="2071702" cy="1214446"/>
          </a:xfrm>
          <a:prstGeom prst="accentBorderCallout3">
            <a:avLst/>
          </a:prstGeo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TEMATYKA CZASOPISMA</a:t>
            </a:r>
            <a:endParaRPr lang="pl-PL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57224" y="2571744"/>
            <a:ext cx="6858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428596" y="2143116"/>
            <a:ext cx="79296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357158" y="2285992"/>
            <a:ext cx="80724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ZNAJDŹ ODPOWIEDŹ NA PONIŻSZE PYTANIA: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Czy treść Twojego artykułu odpowiada wymogom czasopisma i jest zgodna z jego zakresem 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tematycznym?</a:t>
            </a: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Czy publikowane w czasopiśmie prace dotyczą Twojego obszaru badań?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Jakiego typu prace są akceptowane w wybranym przez Ciebie czasopiśmie?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Czy czasopismo publikuje typ przygotowanego przez Ciebie artykułu?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Czy publikacja pewnych typów prac np. przeglądowych nie odbywa się wyłącznie na zasadach 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„Zaproszenie redakcji”?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Czy Twoja praca odpowiada stawianym przez redakcję czasopisma wymogom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długości, struktury i formatu tekstu,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stylu referencji,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</a:t>
            </a:r>
            <a:r>
              <a:rPr lang="pl-PL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specyfikacji dotyczących tabel i ilustracji?</a:t>
            </a:r>
            <a:endParaRPr lang="pl-PL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aśnienie w chmurce 8"/>
          <p:cNvSpPr/>
          <p:nvPr/>
        </p:nvSpPr>
        <p:spPr>
          <a:xfrm>
            <a:off x="4071934" y="500042"/>
            <a:ext cx="4429156" cy="18573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cs typeface="Arial" pitchFamily="34" charset="0"/>
              </a:rPr>
              <a:t>Przejrzyj artykuły opublikowane w wybranym czasopiśmie, zwróć uwagę na zawartą w nich tematykę. 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 txBox="1">
            <a:spLocks/>
          </p:cNvSpPr>
          <p:nvPr/>
        </p:nvSpPr>
        <p:spPr>
          <a:xfrm>
            <a:off x="571472" y="357166"/>
            <a:ext cx="7929618" cy="585791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3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     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204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PODSUMOWANIE: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Publikacje są zaliczane do dorobku publikacyjnego WIM tylko wtedy, gdy posiadają afiliację do Wojskowego Instytutu Medycznego.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tabLst/>
              <a:defRPr/>
            </a:pPr>
            <a:endParaRPr kumimoji="0" lang="pl-PL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Przy podawaniu afiliacji należy posługiwać się oficjalną nazwą jednostki naukowej: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w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wersji polskiej : Wojskowy Instytut Medyczny,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w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wersji angielskiej : Military Institute of Medicine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Przy afiliacji należy dodatkowo podać nazwę wewnętrznej jednostki organizacyjnej.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Wojskowy Instytut Medyczny, Klinika 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Wojskowy Instytut Medyczny, Zakład 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Autor pracy podaje afiliację poprzez jej umieszczenie w publikacji przy swoim imieniu i nazwisku.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pl-PL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Prawidłowy i kompletny zapis afiliacji gwarantuje: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właściwe indeksowanie i wyszukiwanie publikacji w bazach 	    	   danych,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zwiększenie cytowalności,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/>
              </a:rPr>
              <a:t>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zaliczenie wszystkich publikacji w ocenie parametrycznej 	     	</a:t>
            </a:r>
            <a:r>
              <a:rPr kumimoji="0" lang="pl-PL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pl-PL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jednostki, a także w ocenie indywidualnej pracownika.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aśnienie liniowe 3 (obramowanie i kreska) 1"/>
          <p:cNvSpPr/>
          <p:nvPr/>
        </p:nvSpPr>
        <p:spPr>
          <a:xfrm>
            <a:off x="928662" y="428604"/>
            <a:ext cx="2214578" cy="1143008"/>
          </a:xfrm>
          <a:prstGeom prst="accentBorderCallout3">
            <a:avLst/>
          </a:prstGeom>
          <a:gradFill flip="none" rotWithShape="1">
            <a:gsLst>
              <a:gs pos="0">
                <a:srgbClr val="E8EEF1">
                  <a:shade val="30000"/>
                  <a:satMod val="115000"/>
                </a:srgbClr>
              </a:gs>
              <a:gs pos="50000">
                <a:srgbClr val="E8EEF1">
                  <a:shade val="67500"/>
                  <a:satMod val="115000"/>
                </a:srgbClr>
              </a:gs>
              <a:gs pos="100000">
                <a:srgbClr val="E8EEF1">
                  <a:shade val="100000"/>
                  <a:satMod val="115000"/>
                </a:srgbClr>
              </a:gs>
            </a:gsLst>
            <a:lin ang="2700000" scaled="1"/>
            <a:tileRect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WIARYGODNOŚĆ </a:t>
            </a:r>
          </a:p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PRESTIŻ WYDAWNICTWA</a:t>
            </a:r>
            <a:endParaRPr lang="pl-PL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Objaśnienie w chmurce 6"/>
          <p:cNvSpPr/>
          <p:nvPr/>
        </p:nvSpPr>
        <p:spPr>
          <a:xfrm>
            <a:off x="4143372" y="285728"/>
            <a:ext cx="4071966" cy="171451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cs typeface="Arial" pitchFamily="34" charset="0"/>
              </a:rPr>
              <a:t>Sprawdź czasopismo w bazach bibliograficznych i indeksujących. Zwróć uwagę na skład zespołu redakcyjnego.</a:t>
            </a:r>
            <a:endParaRPr lang="pl-PL" dirty="0">
              <a:cs typeface="Arial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500034" y="1587326"/>
            <a:ext cx="8429684" cy="527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400" b="1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ISTOTNE KWESTIE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l-PL" sz="13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reputacja czasopisma: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nadany i potwierdzony w Journal Citation Reports wskaźnik Impact Factor,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prezentacja wartości IF wybranego czasopisma na tle innych czasopism w tej dziedzinie, 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znajomość czasopisma przez innych badaczy – współpracowników.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l-PL" sz="13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widoczność czasopisma: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dostęp on-line,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	 indeksowanie w elektronicznych bazach danych (W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eb of Science, SCOPUS, MEDLINE/PubMed,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	 nadawanie publikowanym artykułom numeru DOI (Digital Object Identifier),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	 prowadzenie przez czasopismo polityki otwartego dostępu,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 </a:t>
            </a:r>
            <a:r>
              <a:rPr lang="pl-PL" sz="1300" u="sng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wiarygodność czasopisma: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	 łatwość identyfikacji wydawcy czasopisma,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	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powiązanie czasopisma ze znaną organizacją, uczelnią lub towarzystwem naukowym,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pl-PL" sz="13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 rozpoznawalność </a:t>
            </a:r>
            <a:r>
              <a:rPr lang="pl-PL" sz="1300" dirty="0" smtClean="0">
                <a:latin typeface="Arial" pitchFamily="34" charset="0"/>
                <a:cs typeface="Arial" pitchFamily="34" charset="0"/>
              </a:rPr>
              <a:t>członków zespołu redakcyjnego lub rady redakcyjnej czasopisma.</a:t>
            </a:r>
            <a:endParaRPr lang="pl-PL" sz="13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400" b="1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400" b="1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400" b="1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4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pl-PL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aśnienie liniowe 3 (obramowanie i kreska) 1"/>
          <p:cNvSpPr/>
          <p:nvPr/>
        </p:nvSpPr>
        <p:spPr>
          <a:xfrm>
            <a:off x="1214414" y="571480"/>
            <a:ext cx="2214578" cy="1214446"/>
          </a:xfrm>
          <a:prstGeom prst="accentBorderCallout3">
            <a:avLst/>
          </a:prstGeom>
          <a:gradFill flip="none" rotWithShape="1">
            <a:gsLst>
              <a:gs pos="0">
                <a:srgbClr val="D0D8E8">
                  <a:shade val="30000"/>
                  <a:satMod val="115000"/>
                </a:srgbClr>
              </a:gs>
              <a:gs pos="50000">
                <a:srgbClr val="D0D8E8">
                  <a:shade val="67500"/>
                  <a:satMod val="115000"/>
                </a:srgbClr>
              </a:gs>
              <a:gs pos="100000">
                <a:srgbClr val="D0D8E8">
                  <a:shade val="100000"/>
                  <a:satMod val="115000"/>
                </a:srgbClr>
              </a:gs>
            </a:gsLst>
            <a:lin ang="2700000" scaled="1"/>
            <a:tileRect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CZAS</a:t>
            </a:r>
            <a:r>
              <a:rPr lang="pl-PL" sz="2200" dirty="0" smtClean="0"/>
              <a:t> </a:t>
            </a:r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PUBLIKACJI</a:t>
            </a:r>
            <a:endParaRPr lang="pl-PL" sz="2200" dirty="0"/>
          </a:p>
        </p:txBody>
      </p:sp>
      <p:sp>
        <p:nvSpPr>
          <p:cNvPr id="3" name="Objaśnienie w chmurce 2"/>
          <p:cNvSpPr/>
          <p:nvPr/>
        </p:nvSpPr>
        <p:spPr>
          <a:xfrm>
            <a:off x="4429124" y="357166"/>
            <a:ext cx="4071966" cy="17859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Dowiedz się - jak wygląda i ile trwa proces recenzji artykułu i jego przygotowania do publikacji.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42910" y="2071678"/>
            <a:ext cx="800105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INFORMACJE NA TEN TEMAT POZYSKASZ NA STRONACH CZASOPISMA, W OPUBLIKOWANYCH PRACACH, A TAKŻE POPRZEZ KONTAKT Z REDAKCJĄ.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ZWRÓĆ UWAGĘ NA: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długość czasu od chwili zgłoszenia publikacji do decyzji redakcji o jej przyjęciu do druku i ukazania się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online,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częstotliwość ukazywania się czasopisma,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zwiększanie dostępności artykułów poprzez udostępnianie ich zaakceptowanej  do druku     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formy drogą online,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jasność przedstawiania reguł recenzji przez wydawcę,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odsetek artykułów przyjmowanych do publikacji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(w przypadku gdy, czasopismo przyjmuje większość nadsyłanych prac - proces recenzencki cechuje 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niska selektywność ; w sytuacji wysokiego wskaźnika odrzuceń istnieje obawa o uzyskanie pozytywnej </a:t>
            </a:r>
          </a:p>
          <a:p>
            <a:pPr lvl="0"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   oceny redakcji).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 smtClean="0"/>
          </a:p>
          <a:p>
            <a:pPr lvl="0"/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aśnienie liniowe 3 (obramowanie i kreska) 1"/>
          <p:cNvSpPr/>
          <p:nvPr/>
        </p:nvSpPr>
        <p:spPr>
          <a:xfrm>
            <a:off x="1214414" y="571480"/>
            <a:ext cx="2286016" cy="1214446"/>
          </a:xfrm>
          <a:prstGeom prst="accentBorderCallout3">
            <a:avLst/>
          </a:prstGeom>
          <a:gradFill flip="none" rotWithShape="1">
            <a:gsLst>
              <a:gs pos="0">
                <a:srgbClr val="D0D8E8">
                  <a:shade val="30000"/>
                  <a:satMod val="115000"/>
                </a:srgbClr>
              </a:gs>
              <a:gs pos="50000">
                <a:srgbClr val="D0D8E8">
                  <a:shade val="67500"/>
                  <a:satMod val="115000"/>
                </a:srgbClr>
              </a:gs>
              <a:gs pos="100000">
                <a:srgbClr val="D0D8E8">
                  <a:shade val="100000"/>
                  <a:satMod val="115000"/>
                </a:srgbClr>
              </a:gs>
            </a:gsLst>
            <a:lin ang="2700000" scaled="1"/>
            <a:tileRect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INFORMACJA </a:t>
            </a:r>
          </a:p>
          <a:p>
            <a:pPr algn="ctr"/>
            <a:r>
              <a:rPr lang="pl-PL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KOSZTACH</a:t>
            </a:r>
            <a:endParaRPr lang="pl-PL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Objaśnienie w chmurce 2"/>
          <p:cNvSpPr/>
          <p:nvPr/>
        </p:nvSpPr>
        <p:spPr>
          <a:xfrm>
            <a:off x="3857620" y="428604"/>
            <a:ext cx="4572032" cy="24288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PAMIĘTAJ - podawanie przez wydawcę informacji o kosztach, które ponosi autor pracy  w związku z publikacją artykułu, powinno być przedstawione</a:t>
            </a:r>
          </a:p>
          <a:p>
            <a:pPr algn="ctr"/>
            <a:r>
              <a:rPr lang="pl-PL" dirty="0" smtClean="0"/>
              <a:t>w sposób jasny i przystępny. 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42910" y="2714620"/>
            <a:ext cx="7643866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POZYSKAJ INFORMACJE DOTYCZĄCE: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kosztów obróbki manuskryptu,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opłat za otwarty dostęp,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opłat za reprinty,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opłat za zamieszczenie w pracy dodatkowych elementów jak kolorowe ilustracje, wykresy itp. </a:t>
            </a:r>
          </a:p>
          <a:p>
            <a:pPr>
              <a:lnSpc>
                <a:spcPct val="150000"/>
              </a:lnSpc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DOWIEDZ SIĘ: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jakie stawki opłat za publikację proponuje wydawca,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300" dirty="0" smtClean="0">
                <a:latin typeface="Arial" pitchFamily="34" charset="0"/>
                <a:cs typeface="Arial" pitchFamily="34" charset="0"/>
              </a:rPr>
              <a:t> czy opłaty, których żąda nie są zbyt wygórowane. </a:t>
            </a:r>
          </a:p>
          <a:p>
            <a:pPr>
              <a:lnSpc>
                <a:spcPct val="150000"/>
              </a:lnSpc>
            </a:pPr>
            <a:endParaRPr lang="pl-PL" sz="13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300" b="1" dirty="0" smtClean="0">
                <a:latin typeface="Arial" pitchFamily="34" charset="0"/>
                <a:cs typeface="Arial" pitchFamily="34" charset="0"/>
              </a:rPr>
              <a:t>UWAŻAJ na „drapieżne” czasopisma i wydawców! 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71472" y="2714620"/>
            <a:ext cx="800105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	Drapieżne czasopisma (predatory journals) -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to forma biznesowego modelu niektórych wydawnictw naukowych. Ich charakterystyczną cechą jest przede wszystkim wysoka nieetyczność. </a:t>
            </a:r>
          </a:p>
          <a:p>
            <a:pPr algn="just">
              <a:lnSpc>
                <a:spcPct val="150000"/>
              </a:lnSpc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	Wydawnictwa te przedkładają swój własny zysk ponad etykę badań naukowych </a:t>
            </a:r>
            <a:br>
              <a:rPr lang="pl-PL" sz="1400" dirty="0" smtClean="0">
                <a:latin typeface="Arial" pitchFamily="34" charset="0"/>
                <a:cs typeface="Arial" pitchFamily="34" charset="0"/>
              </a:rPr>
            </a:br>
            <a:r>
              <a:rPr lang="pl-PL" sz="1400" dirty="0" smtClean="0">
                <a:latin typeface="Arial" pitchFamily="34" charset="0"/>
                <a:cs typeface="Arial" pitchFamily="34" charset="0"/>
              </a:rPr>
              <a:t> i zasady publikowania wyników. Podają fałszywe informacje o zespole redakcyjnym, procesie recenzji jak też wskaźnikach cytowalności. </a:t>
            </a:r>
          </a:p>
          <a:p>
            <a:pPr algn="just">
              <a:lnSpc>
                <a:spcPct val="150000"/>
              </a:lnSpc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	Działalność tego typu wydawnictw opiera się głównie na publikacji artykułów za opłatą w tzw. „złotym otwartym dostępie” (gold open access). Publikowane są praktycznie wszystkie nadesłane i opłacone prace.</a:t>
            </a:r>
          </a:p>
          <a:p>
            <a:pPr algn="just">
              <a:lnSpc>
                <a:spcPct val="150000"/>
              </a:lnSpc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 	Dla autorów prac stanowią zagrożenie ich rozpoznawalności, a także uznania </a:t>
            </a:r>
            <a:br>
              <a:rPr lang="pl-PL" sz="1400" dirty="0" smtClean="0">
                <a:latin typeface="Arial" pitchFamily="34" charset="0"/>
                <a:cs typeface="Arial" pitchFamily="34" charset="0"/>
              </a:rPr>
            </a:br>
            <a:r>
              <a:rPr lang="pl-PL" sz="1400" dirty="0" smtClean="0">
                <a:latin typeface="Arial" pitchFamily="34" charset="0"/>
                <a:cs typeface="Arial" pitchFamily="34" charset="0"/>
              </a:rPr>
              <a:t>w świecie nauki.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294047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091684">
            <a:off x="2096523" y="372681"/>
            <a:ext cx="14382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4286248" y="785794"/>
            <a:ext cx="4143404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pl-PL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Czym są drapieżne czasopisma?</a:t>
            </a:r>
            <a:r>
              <a:rPr lang="pl-P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pl-P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pl-P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pl-P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pl-PL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33" name="Picture 9" descr="Baranie żywej kropli krw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928670"/>
            <a:ext cx="269559" cy="285752"/>
          </a:xfrm>
          <a:prstGeom prst="rect">
            <a:avLst/>
          </a:prstGeom>
          <a:noFill/>
        </p:spPr>
      </p:pic>
      <p:pic>
        <p:nvPicPr>
          <p:cNvPr id="11" name="Picture 9" descr="Baranie żywej kropli krw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285860"/>
            <a:ext cx="269559" cy="285752"/>
          </a:xfrm>
          <a:prstGeom prst="rect">
            <a:avLst/>
          </a:prstGeom>
          <a:noFill/>
        </p:spPr>
      </p:pic>
      <p:pic>
        <p:nvPicPr>
          <p:cNvPr id="12" name="Picture 9" descr="Baranie żywej kropli krw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142984"/>
            <a:ext cx="269559" cy="285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hemat blokowy: wiele dokumentów 2"/>
          <p:cNvSpPr/>
          <p:nvPr/>
        </p:nvSpPr>
        <p:spPr>
          <a:xfrm>
            <a:off x="1214414" y="1857364"/>
            <a:ext cx="6858048" cy="1000132"/>
          </a:xfrm>
          <a:prstGeom prst="flowChartMultidocument">
            <a:avLst/>
          </a:prstGeom>
          <a:solidFill>
            <a:srgbClr val="E8EE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OSZUSTWO</a:t>
            </a:r>
            <a:r>
              <a:rPr lang="pl-PL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(zwodnicze tytuły, fałszywe  metryki)</a:t>
            </a:r>
            <a:endParaRPr lang="pl-PL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chemat blokowy: wiele dokumentów 3"/>
          <p:cNvSpPr/>
          <p:nvPr/>
        </p:nvSpPr>
        <p:spPr>
          <a:xfrm>
            <a:off x="1214414" y="3143248"/>
            <a:ext cx="6858048" cy="1071570"/>
          </a:xfrm>
          <a:prstGeom prst="flowChartMultidocument">
            <a:avLst/>
          </a:prstGeom>
          <a:solidFill>
            <a:srgbClr val="E8EE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ODRZUCANIE PRAWIDŁOWYCH STANDARDÓW WYDAWNICZYCH 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(brak odpowiedniego poziomu recenzyjnego </a:t>
            </a:r>
            <a:endParaRPr lang="pl-PL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chemat blokowy: wiele dokumentów 4"/>
          <p:cNvSpPr/>
          <p:nvPr/>
        </p:nvSpPr>
        <p:spPr>
          <a:xfrm>
            <a:off x="1214414" y="4500570"/>
            <a:ext cx="6858048" cy="1214446"/>
          </a:xfrm>
          <a:prstGeom prst="flowChartMultidocument">
            <a:avLst/>
          </a:prstGeom>
          <a:solidFill>
            <a:srgbClr val="E8EE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BRAK PRZEJRZYSTOŚCI 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(stosunkowo wysokie koszty autorskie , niejasne praktyki procesu wydawniczego)</a:t>
            </a:r>
            <a:endParaRPr lang="pl-PL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85720" y="642918"/>
            <a:ext cx="8072494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Czynniki determinujące nieetyczność drapieżnych wydawców  </a:t>
            </a:r>
            <a:endParaRPr lang="pl-PL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928662" y="428604"/>
            <a:ext cx="71488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KRYTERIA I CECHY DRAPIEŻNYCH WYDAWNICTW</a:t>
            </a:r>
          </a:p>
        </p:txBody>
      </p:sp>
      <p:sp>
        <p:nvSpPr>
          <p:cNvPr id="7" name="Prostokąt 6"/>
          <p:cNvSpPr/>
          <p:nvPr/>
        </p:nvSpPr>
        <p:spPr>
          <a:xfrm>
            <a:off x="500034" y="1500174"/>
            <a:ext cx="15001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STOSUNKOWO SZYBKA PUBLIKACJA ZGŁASZANEJ PRACY</a:t>
            </a:r>
          </a:p>
        </p:txBody>
      </p:sp>
      <p:sp>
        <p:nvSpPr>
          <p:cNvPr id="10" name="Prostokąt 9"/>
          <p:cNvSpPr/>
          <p:nvPr/>
        </p:nvSpPr>
        <p:spPr>
          <a:xfrm>
            <a:off x="7072330" y="1500174"/>
            <a:ext cx="1714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NIEZNANY WSPÓŁCZYNNIK WPŁYWU CZASOPISMA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28596" y="4214818"/>
            <a:ext cx="17859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EGZOTYCZNA NIEZNANA SIEDZIBA WYDAWCY </a:t>
            </a:r>
          </a:p>
          <a:p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np. Kraje Bliskiego Wschodu 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7000892" y="3071810"/>
            <a:ext cx="164307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SPAMOWANIE NAUKOWCÓW:</a:t>
            </a:r>
          </a:p>
          <a:p>
            <a:pPr>
              <a:buFont typeface="Wingdings" pitchFamily="2" charset="2"/>
              <a:buChar char="Ø"/>
            </a:pPr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nadsyłanie drogą  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elektroniczną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propozycji 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publikacji,</a:t>
            </a:r>
          </a:p>
          <a:p>
            <a:pPr>
              <a:buFont typeface="Wingdings" pitchFamily="2" charset="2"/>
              <a:buChar char="Ø"/>
            </a:pPr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składanie oferty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publikacji w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międzynarodowym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czasopiśmie  za  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wskazana opłatą,</a:t>
            </a:r>
          </a:p>
          <a:p>
            <a:pPr>
              <a:buFont typeface="Wingdings" pitchFamily="2" charset="2"/>
              <a:buChar char="Ø"/>
            </a:pPr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oferowanie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krótkiego czasu 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opublikowania   </a:t>
            </a:r>
          </a:p>
          <a:p>
            <a:r>
              <a:rPr lang="pl-PL" sz="1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pracy. </a:t>
            </a:r>
            <a:r>
              <a:rPr lang="pl-PL" sz="1600" dirty="0" smtClean="0"/>
              <a:t/>
            </a:r>
            <a:br>
              <a:rPr lang="pl-PL" sz="1600" dirty="0" smtClean="0"/>
            </a:br>
            <a:endParaRPr lang="pl-PL" sz="1600" dirty="0" smtClean="0">
              <a:solidFill>
                <a:srgbClr val="0D204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Wykres 18"/>
          <p:cNvGraphicFramePr/>
          <p:nvPr/>
        </p:nvGraphicFramePr>
        <p:xfrm>
          <a:off x="2071670" y="1857364"/>
          <a:ext cx="5024430" cy="320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Strzałka w lewo 21"/>
          <p:cNvSpPr/>
          <p:nvPr/>
        </p:nvSpPr>
        <p:spPr>
          <a:xfrm rot="2430017">
            <a:off x="1987276" y="1750441"/>
            <a:ext cx="714380" cy="443650"/>
          </a:xfrm>
          <a:prstGeom prst="leftArrow">
            <a:avLst>
              <a:gd name="adj1" fmla="val 21417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Strzałka w lewo 23"/>
          <p:cNvSpPr/>
          <p:nvPr/>
        </p:nvSpPr>
        <p:spPr>
          <a:xfrm rot="19169983" flipH="1">
            <a:off x="6273558" y="1679003"/>
            <a:ext cx="714380" cy="443650"/>
          </a:xfrm>
          <a:prstGeom prst="leftArrow">
            <a:avLst>
              <a:gd name="adj1" fmla="val 21417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Strzałka w lewo 24"/>
          <p:cNvSpPr/>
          <p:nvPr/>
        </p:nvSpPr>
        <p:spPr>
          <a:xfrm rot="19169983" flipV="1">
            <a:off x="2058713" y="4536523"/>
            <a:ext cx="714380" cy="443650"/>
          </a:xfrm>
          <a:prstGeom prst="leftArrow">
            <a:avLst>
              <a:gd name="adj1" fmla="val 21417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6" name="Strzałka w lewo 25"/>
          <p:cNvSpPr/>
          <p:nvPr/>
        </p:nvSpPr>
        <p:spPr>
          <a:xfrm rot="2430017" flipH="1" flipV="1">
            <a:off x="6273556" y="4465085"/>
            <a:ext cx="714380" cy="443650"/>
          </a:xfrm>
          <a:prstGeom prst="leftArrow">
            <a:avLst>
              <a:gd name="adj1" fmla="val 21417"/>
              <a:gd name="adj2" fmla="val 50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2857488" y="2357430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DRAPIEŻNY WYDAWCA</a:t>
            </a:r>
            <a:endParaRPr lang="pl-PL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42910" y="2149019"/>
            <a:ext cx="78581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Podstawowym kryterium sprawdzenia wiarygodności i rzetelności wybranego przez siebie czasopisma jest: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sprawdzenie jego indeksu w uznanych międzynarodowych bazach </a:t>
            </a:r>
          </a:p>
          <a:p>
            <a:pPr>
              <a:lnSpc>
                <a:spcPct val="150000"/>
              </a:lnSpc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   bibliograficznych (typu Web of Science czy SCOPUS), gdzie przed przyjęciem </a:t>
            </a:r>
          </a:p>
          <a:p>
            <a:pPr>
              <a:lnSpc>
                <a:spcPct val="150000"/>
              </a:lnSpc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   czasopisma do powyższych baz podlega ono gruntownej weryfikacji pod  </a:t>
            </a:r>
          </a:p>
          <a:p>
            <a:pPr>
              <a:lnSpc>
                <a:spcPct val="150000"/>
              </a:lnSpc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   względem jakości oraz spełnienia wymogów technicznych.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dla polskich badaczy dodatkowym kryterium jest również dostępna</a:t>
            </a:r>
            <a:br>
              <a:rPr lang="pl-PL" sz="1600" dirty="0" smtClean="0">
                <a:latin typeface="Arial" pitchFamily="34" charset="0"/>
                <a:cs typeface="Arial" pitchFamily="34" charset="0"/>
              </a:rPr>
            </a:br>
            <a:r>
              <a:rPr lang="pl-PL" sz="1600" dirty="0" smtClean="0">
                <a:latin typeface="Arial" pitchFamily="34" charset="0"/>
                <a:cs typeface="Arial" pitchFamily="34" charset="0"/>
              </a:rPr>
              <a:t>    ministerialna lista czasopism punktowanych.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sprawdzenie czasopisma na liście potencjalnych drapieżnych wydawców – </a:t>
            </a:r>
          </a:p>
          <a:p>
            <a:pPr>
              <a:lnSpc>
                <a:spcPct val="150000"/>
              </a:lnSpc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   Lista Bealla:  </a:t>
            </a:r>
            <a:r>
              <a:rPr lang="pl-PL" sz="1600" dirty="0" smtClean="0">
                <a:latin typeface="Arial" pitchFamily="34" charset="0"/>
                <a:cs typeface="Arial" pitchFamily="34" charset="0"/>
                <a:hlinkClick r:id="rId2"/>
              </a:rPr>
              <a:t>https://beallslist.weebly.com</a:t>
            </a:r>
            <a:endParaRPr lang="pl-PL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wój poziomy 2"/>
          <p:cNvSpPr/>
          <p:nvPr/>
        </p:nvSpPr>
        <p:spPr>
          <a:xfrm>
            <a:off x="1357290" y="714356"/>
            <a:ext cx="6572296" cy="785818"/>
          </a:xfrm>
          <a:prstGeom prst="horizontalScroll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 A P A M I Ę T A J  !!!</a:t>
            </a:r>
            <a:endParaRPr lang="pl-PL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 rogami zaokrąglonymi po przekątnej 13"/>
          <p:cNvSpPr/>
          <p:nvPr/>
        </p:nvSpPr>
        <p:spPr>
          <a:xfrm>
            <a:off x="1115616" y="260649"/>
            <a:ext cx="3256879" cy="28803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POLECANA LITERATURA</a:t>
            </a:r>
            <a:endParaRPr lang="pl-PL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683568" y="694146"/>
            <a:ext cx="7632848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Beall J.,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„Predatory” Open-Access Scholarly Publishers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„The Charleston Advisor” 2010, vol.</a:t>
            </a:r>
            <a:r>
              <a:rPr lang="pl-PL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11, no 4,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pp. 10-17.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https://core.ac.uk/download/pdf/11886760.pdf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Burdzik T., 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Drapieżne czasopisma jako przykład nieetycznego publikowania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„Filozofia </a:t>
            </a:r>
            <a:b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Nauka : studia filozoficzne i interdyscyplinarne” 2017, nr 5, s. 131-149.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http://docplayer.pl/54098364-Drapiezne-czasopisma-jako-przyklad-nieetycznego-publikowania-burdzik-tomasz.html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Grudniewicz</a:t>
            </a:r>
            <a:r>
              <a:rPr kumimoji="0" lang="pl-PL" sz="12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A. [et al.],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Predatory journals: no definition, no defence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„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Nature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2019, vol. 576, pp. 210-212.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https://media.nature.com/original/magazine-assets/d41586-019-03759-y/d41586-019-03759-y.pdf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Krajewski P., 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Drapieżni wydawcy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„Gazeta AMG” 2016, nr 5, s. 43. 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5"/>
              </a:rPr>
              <a:t>https://journals.viamedica.pl/gazeta_amg/article/view/47120/33968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Krajewski P., Modrzewska M., 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Ciemna strona Open Access – naukowcy w szponach drapieżnych wydawców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„Forum Bibliotek Medycznych” 2015, nr 2, s. 213-227.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/>
              </a:rPr>
              <a:t>http://cybra.lodz.pl/dlibra/publication/17487/edition/14554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Kulczycki E., 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Wykaz czasopism punktowanych i drapieżni wydawcy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„Warsztat badacza” ;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[dostęp: 26.03.2020r.].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7"/>
              </a:rPr>
              <a:t>http://ekulczycki.pl/warsztat_badacza/wykaz-czasopism-punktowanych-i-drapiezni-wydawcy/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Sorokowski P., Kulczycki E., Sorokowska A., Pisanski K.,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Predatory journals recruit fake editor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„Nature” 2017, vol. 543, pp. 481-483.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8"/>
              </a:rPr>
              <a:t>https://www.nature.com/news/polopoly_fs/1.21662!/menu/main/topColumns/topLeftColumn/pdf/543481a.pdf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55576" y="5730359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tx2">
                    <a:lumMod val="75000"/>
                  </a:schemeClr>
                </a:solidFill>
              </a:rPr>
              <a:t>Oprac.: Zespół prac. Biblioteki Naukowej WIM 				</a:t>
            </a:r>
            <a:r>
              <a:rPr lang="pl-PL" sz="1400" dirty="0" smtClean="0">
                <a:solidFill>
                  <a:schemeClr val="tx2">
                    <a:lumMod val="75000"/>
                  </a:schemeClr>
                </a:solidFill>
              </a:rPr>
              <a:t>Dziękujemy </a:t>
            </a:r>
            <a:r>
              <a:rPr lang="pl-PL" sz="1400" dirty="0" smtClean="0">
                <a:solidFill>
                  <a:schemeClr val="tx2">
                    <a:lumMod val="75000"/>
                  </a:schemeClr>
                </a:solidFill>
              </a:rPr>
              <a:t>za uwagę</a:t>
            </a:r>
            <a:endParaRPr lang="en-GB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2428860" y="500042"/>
            <a:ext cx="4357718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pl-PL" sz="6000" kern="10" spc="0" dirty="0" smtClean="0">
                <a:ln w="9525">
                  <a:solidFill>
                    <a:srgbClr val="0D204A"/>
                  </a:solidFill>
                  <a:round/>
                  <a:headEnd/>
                  <a:tailEnd/>
                </a:ln>
                <a:solidFill>
                  <a:srgbClr val="FE4844"/>
                </a:solidFill>
                <a:effectLst>
                  <a:outerShdw dist="563972" dir="14049741" sx="125000" sy="125000" algn="tl" rotWithShape="0">
                    <a:schemeClr val="tx2">
                      <a:lumMod val="40000"/>
                      <a:lumOff val="60000"/>
                      <a:alpha val="80000"/>
                    </a:schemeClr>
                  </a:outerShdw>
                </a:effectLst>
                <a:latin typeface="Times New Roman"/>
                <a:cs typeface="Times New Roman"/>
              </a:rPr>
              <a:t>Pomocne narzędzia</a:t>
            </a:r>
            <a:endParaRPr lang="pl-PL" sz="6000" kern="10" spc="0" dirty="0">
              <a:ln w="9525">
                <a:solidFill>
                  <a:srgbClr val="0D204A"/>
                </a:solidFill>
                <a:round/>
                <a:headEnd/>
                <a:tailEnd/>
              </a:ln>
              <a:solidFill>
                <a:srgbClr val="FE4844"/>
              </a:solidFill>
              <a:effectLst>
                <a:outerShdw dist="563972" dir="14049741" sx="125000" sy="125000" algn="tl" rotWithShape="0">
                  <a:schemeClr val="tx2">
                    <a:lumMod val="40000"/>
                    <a:lumOff val="60000"/>
                    <a:alpha val="80000"/>
                  </a:scheme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42910" y="1785926"/>
            <a:ext cx="75424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E-PUBLIKACJI W UKŁADZIE DZIEDZINOWYM</a:t>
            </a:r>
          </a:p>
        </p:txBody>
      </p:sp>
      <p:sp>
        <p:nvSpPr>
          <p:cNvPr id="4" name="Prostokąt 3"/>
          <p:cNvSpPr/>
          <p:nvPr/>
        </p:nvSpPr>
        <p:spPr>
          <a:xfrm>
            <a:off x="642910" y="2786058"/>
            <a:ext cx="66329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PORTALI I SERWISÓW MEDYCZNYCH</a:t>
            </a:r>
          </a:p>
        </p:txBody>
      </p:sp>
      <p:sp>
        <p:nvSpPr>
          <p:cNvPr id="5" name="Prostokąt 4"/>
          <p:cNvSpPr/>
          <p:nvPr/>
        </p:nvSpPr>
        <p:spPr>
          <a:xfrm>
            <a:off x="642910" y="3714752"/>
            <a:ext cx="60321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Symbol"/>
              <a:buChar char="¨"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PUNKTOWANYCH CZASOPISM </a:t>
            </a:r>
          </a:p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POLSKICH W UKŁADZIE DZIEDZINOWYM</a:t>
            </a:r>
          </a:p>
        </p:txBody>
      </p:sp>
      <p:sp>
        <p:nvSpPr>
          <p:cNvPr id="6" name="Prostokąt 5"/>
          <p:cNvSpPr/>
          <p:nvPr/>
        </p:nvSpPr>
        <p:spPr>
          <a:xfrm>
            <a:off x="642910" y="4714884"/>
            <a:ext cx="73522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Symbol"/>
              <a:buChar char="¨"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NAJWYŻEJ PUNKTOWANYCH CZASOPISM </a:t>
            </a:r>
          </a:p>
          <a:p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   ZAGRANICZNYCH W UKŁADZIE DZIEDZINOWYM</a:t>
            </a:r>
          </a:p>
        </p:txBody>
      </p:sp>
      <p:pic>
        <p:nvPicPr>
          <p:cNvPr id="9" name="Obraz 8" descr="53-532114_594-x-800-9-person-with-gear-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2643182"/>
            <a:ext cx="1602132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57224" y="285728"/>
            <a:ext cx="75424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E-PUBLIKACJI W UKŁADZIE DZIEDZINOWYM</a:t>
            </a:r>
          </a:p>
        </p:txBody>
      </p:sp>
      <p:graphicFrame>
        <p:nvGraphicFramePr>
          <p:cNvPr id="3" name="Symbol zastępczy zawartości 3"/>
          <p:cNvGraphicFramePr>
            <a:graphicFrameLocks/>
          </p:cNvGraphicFramePr>
          <p:nvPr/>
        </p:nvGraphicFramePr>
        <p:xfrm>
          <a:off x="714348" y="1114413"/>
          <a:ext cx="7643866" cy="4067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1535"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Lp.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DZIEDZINA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TYTUŁ E-PUBLIKACJI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DOSTĘP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16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CZASOPISMA 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WIELODZIEDZINOWE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Free medical atlases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2"/>
                        </a:rPr>
                        <a:t>https://www.gfmer.ch/Medical_journals/Free_medicalTemplate.htm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WIELODZIEDZINOWE REPOZYTORIUM ZDJĘĆ 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FILMÓW MEDYCZNYCH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HONmedia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3"/>
                        </a:rPr>
                        <a:t>http://www.hon.ch/HONmedia/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ANATOMIA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Anatomy Atlases</a:t>
                      </a:r>
                      <a:endParaRPr kumimoji="0"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b="1" i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Anatomy of First Aid - A Case Study Approach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4"/>
                        </a:rPr>
                        <a:t>https://www.anatomyatlases.org/</a:t>
                      </a:r>
                      <a:endParaRPr kumimoji="0" lang="pl-PL" sz="1200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200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5"/>
                        </a:rPr>
                        <a:t>https://www.anatomyatlases.org/firstaid/index.shtml</a:t>
                      </a:r>
                      <a:endParaRPr lang="pl-PL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56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HEMATOLOGIA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of Hematology / Nivaldo Medeiros</a:t>
                      </a:r>
                      <a:endParaRPr kumimoji="0"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BloodLine Image Atlas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http://www.hematologyatlas.com/</a:t>
                      </a:r>
                      <a:endParaRPr kumimoji="0" lang="pl-PL" sz="1200" u="sng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u="sng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7"/>
                        </a:rPr>
                        <a:t>http://image.bloodline.net/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Batang"/>
                          <a:cs typeface="Arial" pitchFamily="34" charset="0"/>
                        </a:rPr>
                        <a:t>  </a:t>
                      </a:r>
                      <a:r>
                        <a:rPr lang="en-US" sz="1200" dirty="0" smtClean="0">
                          <a:latin typeface="Arial" pitchFamily="34" charset="0"/>
                          <a:ea typeface="Batang"/>
                          <a:cs typeface="Arial" pitchFamily="34" charset="0"/>
                        </a:rPr>
                        <a:t>DERMATOLOGIA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Dermatology Online Image </a:t>
                      </a:r>
                      <a:endParaRPr kumimoji="0"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(DOIA)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http://dermis.net/dermisroot/en/home/index.htm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428604"/>
          <a:ext cx="7643867" cy="5084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3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157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NEUROLOGIA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Whole Brain Atlas</a:t>
                      </a: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1200" b="0" kern="120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Interactive Atlases</a:t>
                      </a:r>
                      <a:r>
                        <a:rPr kumimoji="0"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Digital Anatomist Project</a:t>
                      </a:r>
                    </a:p>
                    <a:p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200" b="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2"/>
                        </a:rPr>
                        <a:t>http://www.med.harvard.edu/AANLIB/home.html</a:t>
                      </a:r>
                      <a:endParaRPr kumimoji="0" lang="pl-PL" sz="1200" b="0" u="sng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pl-PL" sz="1200" b="0" u="sng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200" b="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3"/>
                        </a:rPr>
                        <a:t>http://da.si.washington.edu/da.html</a:t>
                      </a:r>
                      <a:endParaRPr lang="pl-PL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6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FIZJOTERAPIA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Hosford Muscle Tables: Skeletal Muscles of the Human Body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4"/>
                        </a:rPr>
                        <a:t>https://www.ptcentral.com/muscles/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KARDIOLOGIA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Cardiac MRI Anatomical Atlas. An Introduction to cardiac anatomy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5"/>
                        </a:rPr>
                        <a:t>https://scmr.org/404.aspx?404;http://www.scmr.org:80/education/atlas/intro/index.html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NEFROLOGIA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of Diseases of the Kidney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https://www.kidneyatlas.org/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55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GASTROENTEROLOGIA / ENDOSKOPIA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of Gastroenterological Endoscopy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7"/>
                        </a:rPr>
                        <a:t>https://www.endoskopischer-atlas.de/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7981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</a:t>
                      </a: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NEUMONOLOGIA</a:t>
                      </a:r>
                      <a:r>
                        <a:rPr kumimoji="0" lang="pl-PL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Asthma Management Handbook 2002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https://www.nationalasthma.org.au/publications/amh/amhcont.htm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7981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12.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EDUKACJA ZDROWOTNA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of medicinal plants – </a:t>
                      </a:r>
                      <a:endParaRPr kumimoji="0" lang="pl-PL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D. Haake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9"/>
                        </a:rPr>
                        <a:t>https://www.gfmer.ch/TMCAM/Atlas_medicinal_plants/Medicinal_plants.php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3"/>
          <p:cNvGraphicFramePr>
            <a:graphicFrameLocks/>
          </p:cNvGraphicFramePr>
          <p:nvPr/>
        </p:nvGraphicFramePr>
        <p:xfrm>
          <a:off x="714348" y="1142985"/>
          <a:ext cx="7858180" cy="4643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972"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Lp.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NAZWA</a:t>
                      </a:r>
                      <a:r>
                        <a:rPr lang="pl-PL" sz="1400" baseline="0" dirty="0" smtClean="0">
                          <a:latin typeface="Arial" pitchFamily="34" charset="0"/>
                          <a:cs typeface="Arial" pitchFamily="34" charset="0"/>
                        </a:rPr>
                        <a:t> PORTALU LUB SERWISU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latin typeface="Arial" pitchFamily="34" charset="0"/>
                          <a:cs typeface="Arial" pitchFamily="34" charset="0"/>
                        </a:rPr>
                        <a:t>DOSTĘP</a:t>
                      </a:r>
                      <a:endParaRPr lang="pl-PL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E4844"/>
                        </a:gs>
                        <a:gs pos="100000">
                          <a:schemeClr val="accent6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2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FORUM GASTROLOGICZNE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2"/>
                        </a:rPr>
                        <a:t>http://www.gastrologia.pl/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678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GRUPA SYNAPSIS ONLINE – STRONA POŚWIĘCONA PSYCHIATRII I POMOCY PSYCHOLOGICZNEJ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3"/>
                        </a:rPr>
                        <a:t>http://online.synapsis.pl/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83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INFORMATOR MEDYCZNY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4"/>
                        </a:rPr>
                        <a:t>http://www.info-med.pl/</a:t>
                      </a: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407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HEPATOLOGIA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5"/>
                        </a:rPr>
                        <a:t>http://www.hepatologia.pl/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549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KARDIOLOGIA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http://www.kardiologia.pl/</a:t>
                      </a:r>
                      <a:endParaRPr lang="pl-PL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432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KARDIOSERWIS PL – INTERNETOWY KARDIOLOG</a:t>
                      </a:r>
                      <a:endParaRPr lang="pl-PL" sz="12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7"/>
                        </a:rPr>
                        <a:t>http://www.kardioserwis.pl/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407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Batang"/>
                          <a:cs typeface="Arial" pitchFamily="34" charset="0"/>
                        </a:rPr>
                        <a:t>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MEDICLUB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https://www.medistore.com.pl/mediclub#/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66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MEDIWEB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9"/>
                        </a:rPr>
                        <a:t>https://mediweb.pl/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50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MEDYCYNA PRAKTYCZNA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0"/>
                        </a:rPr>
                        <a:t>https://www.mp.pl/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407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10.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MEDYCYNA SPORTOWA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1"/>
                        </a:rPr>
                        <a:t>http://widuchowski.medycynasportowa.pl/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9542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</a:t>
                      </a: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NADCIŚNIENIE TĘTNICZE – SERWIS PTNT</a:t>
                      </a:r>
                      <a:endParaRPr lang="pl-PL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2"/>
                        </a:rPr>
                        <a:t>https://nadcisnienietetnicze.pl/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1285852" y="357166"/>
            <a:ext cx="66329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  <a:sym typeface="Symbol"/>
              </a:rPr>
              <a:t></a:t>
            </a:r>
            <a:r>
              <a:rPr lang="pl-PL" sz="2200" dirty="0" smtClean="0">
                <a:solidFill>
                  <a:srgbClr val="0D204A"/>
                </a:solidFill>
                <a:latin typeface="Arial" pitchFamily="34" charset="0"/>
                <a:cs typeface="Arial" pitchFamily="34" charset="0"/>
              </a:rPr>
              <a:t> WYKAZ PORTALI I SERWISÓW MEDYCZNYCH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786" y="428604"/>
          <a:ext cx="7572428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8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NAUKA W POLSCE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u="sng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2"/>
                        </a:rPr>
                        <a:t>http://naukawpolsce.pap.pl/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13.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OGÓLNOPOLSKA BAZA USŁUG 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MEDYCZNYCH</a:t>
                      </a:r>
                      <a:endParaRPr lang="pl-PL" sz="1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3"/>
                        </a:rPr>
                        <a:t>https://www.medonet.pl/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14.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ONKOLOGIA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4"/>
                        </a:rPr>
                        <a:t>http://www.onkologia.pl/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15.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PORTAL ANESTEZJOLOGÓW - PRAKTYKÓW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5"/>
                        </a:rPr>
                        <a:t>http://polanest.webd.pl/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16.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 CZERWONY KRZYŻ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https://pck.pl/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17.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 INFORMATOR MEDYCZNY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7"/>
                        </a:rPr>
                        <a:t>http://www.lekarz.net/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18.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 PORTAL FARMACEUTYCZNY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https://farmacja.pl/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19.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POLSKIE TOWARZYSTWO ANESTEZJOLOGII I INTENSYWNEJ TERAPII 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9"/>
                        </a:rPr>
                        <a:t>http://www.anestezjologia.org.pl/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20.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POLSKIE TOWARZYSTWO AROMOTERAPEUTYCZNE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0"/>
                        </a:rPr>
                        <a:t>http://www.pta.org.pl/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21.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POLSKIE TOWARZYSTWO KARDIOLOGICZNE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1"/>
                        </a:rPr>
                        <a:t>http://www.ptkardio.pl/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22.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POLSKIE TOWARZYSTWO MEDYCYNY PERINATALNEJ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2"/>
                        </a:rPr>
                        <a:t>http://ptmp.edu.pl/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1494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23.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POLSKIE TOWARZYSTWO UROLOGICZNE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13"/>
                        </a:rPr>
                        <a:t>https://www.pturol.org.pl/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857224" y="1142984"/>
          <a:ext cx="7572428" cy="291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8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24.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PORADNIK MEDYCZNY – POLSKI PORTAL DLA RODZINY</a:t>
                      </a:r>
                      <a:endParaRPr lang="pl-PL" sz="1200" b="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u="sng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2"/>
                        </a:rPr>
                        <a:t>https://www.poradnikmedyczny.pl/</a:t>
                      </a:r>
                      <a:endParaRPr lang="pl-PL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25.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PORTAL FIZJOTERAPEUTY</a:t>
                      </a:r>
                      <a:endParaRPr lang="pl-PL" sz="1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3"/>
                        </a:rPr>
                        <a:t>https://fizjoterapeuty.pl/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26.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PSYCHIATRIA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4"/>
                        </a:rPr>
                        <a:t>https://www.psychiatria.pl/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27.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PSYCHOLOGIA – INSTYTUT PSYCHOLOGII ZDROWIA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5"/>
                        </a:rPr>
                        <a:t>http://www.psychologia.edu.pl/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28.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PULS MEDYCYNY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https://pulsmedycyny.pl/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29.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SERWIS ALERGOLOGICZNY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7"/>
                        </a:rPr>
                        <a:t>http://www.alergen.info.pl/</a:t>
                      </a:r>
                      <a:endParaRPr lang="pl-PL" sz="12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latin typeface="Arial" pitchFamily="34" charset="0"/>
                          <a:cs typeface="Arial" pitchFamily="34" charset="0"/>
                        </a:rPr>
                        <a:t>30.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ZDROWO.PL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https://zdrowo.pl/</a:t>
                      </a:r>
                      <a:endParaRPr lang="pl-PL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acownika WIM - wzór jasny - wersja dla MS PowerPoint 2010 [Tylko do odczytu]" id="{92881C68-CCA2-45C0-A2ED-BCE1342125B2}" vid="{95A8A209-E59A-4F1C-A82C-09132CFA40FC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95EA63E6C4CEA49BEEE83AD079B3918" ma:contentTypeVersion="1" ma:contentTypeDescription="Utwórz nowy dokument." ma:contentTypeScope="" ma:versionID="dc005544ed8392bb96527fbfaa1f2c43">
  <xsd:schema xmlns:xsd="http://www.w3.org/2001/XMLSchema" xmlns:xs="http://www.w3.org/2001/XMLSchema" xmlns:p="http://schemas.microsoft.com/office/2006/metadata/properties" xmlns:ns2="b8dac5fa-ae89-4338-9d9f-ad564fc21bc6" targetNamespace="http://schemas.microsoft.com/office/2006/metadata/properties" ma:root="true" ma:fieldsID="66d41dc438ca8813a118b78cf491fb15" ns2:_="">
    <xsd:import namespace="b8dac5fa-ae89-4338-9d9f-ad564fc21bc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ac5fa-ae89-4338-9d9f-ad564fc21bc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8dac5fa-ae89-4338-9d9f-ad564fc21bc6">CWV2XHP6T6R6-25-43</_dlc_DocId>
    <_dlc_DocIdUrl xmlns="b8dac5fa-ae89-4338-9d9f-ad564fc21bc6">
      <Url>http://intranet.wim/_layouts/DocIdRedir.aspx?ID=CWV2XHP6T6R6-25-43</Url>
      <Description>CWV2XHP6T6R6-25-43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3566CA-2BB9-4E70-9896-28B88351473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358F10E-BD88-4E04-9B49-CE8157331D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dac5fa-ae89-4338-9d9f-ad564fc21b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44628A-45BE-4E7B-B0B5-EC4E9AC1B2BC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b8dac5fa-ae89-4338-9d9f-ad564fc21bc6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6A9F9B0-0913-4A3C-BE52-476F1433D8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Pracownika WIM - wzór jasny - wersja dla MS PowerPoint 2010</Template>
  <TotalTime>2024</TotalTime>
  <Words>2305</Words>
  <Application>Microsoft Office PowerPoint</Application>
  <PresentationFormat>Pokaz na ekranie (4:3)</PresentationFormat>
  <Paragraphs>1907</Paragraphs>
  <Slides>37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Batang</vt:lpstr>
      <vt:lpstr>Calibri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Wojskowy Instytut Medyczny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Adamska Katarzyna</dc:creator>
  <cp:lastModifiedBy>Wróblewska Elżbieta</cp:lastModifiedBy>
  <cp:revision>196</cp:revision>
  <dcterms:created xsi:type="dcterms:W3CDTF">2019-10-14T05:39:17Z</dcterms:created>
  <dcterms:modified xsi:type="dcterms:W3CDTF">2020-07-09T12:01:49Z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0x010100195EA63E6C4CEA49BEEE83AD079B3918</vt:lpwstr>
  </property>
  <property fmtid="{D5CDD505-2E9C-101B-9397-08002B2CF9AE}" pid="3" name="_dlc_DocIdItemGuid">
    <vt:lpwstr>ead246b8-aa74-44a9-971c-e7e165ff9755</vt:lpwstr>
  </property>
</Properties>
</file>