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5" r:id="rId1"/>
  </p:sldMasterIdLst>
  <p:notesMasterIdLst>
    <p:notesMasterId r:id="rId26"/>
  </p:notesMasterIdLst>
  <p:sldIdLst>
    <p:sldId id="257" r:id="rId2"/>
    <p:sldId id="361" r:id="rId3"/>
    <p:sldId id="337" r:id="rId4"/>
    <p:sldId id="338" r:id="rId5"/>
    <p:sldId id="334" r:id="rId6"/>
    <p:sldId id="343" r:id="rId7"/>
    <p:sldId id="344" r:id="rId8"/>
    <p:sldId id="326" r:id="rId9"/>
    <p:sldId id="345" r:id="rId10"/>
    <p:sldId id="346" r:id="rId11"/>
    <p:sldId id="328" r:id="rId12"/>
    <p:sldId id="351" r:id="rId13"/>
    <p:sldId id="350" r:id="rId14"/>
    <p:sldId id="352" r:id="rId15"/>
    <p:sldId id="353" r:id="rId16"/>
    <p:sldId id="349" r:id="rId17"/>
    <p:sldId id="355" r:id="rId18"/>
    <p:sldId id="356" r:id="rId19"/>
    <p:sldId id="357" r:id="rId20"/>
    <p:sldId id="348" r:id="rId21"/>
    <p:sldId id="354" r:id="rId22"/>
    <p:sldId id="363" r:id="rId23"/>
    <p:sldId id="362" r:id="rId24"/>
    <p:sldId id="279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szczak Anna" initials="MA" lastIdx="5" clrIdx="0">
    <p:extLst>
      <p:ext uri="{19B8F6BF-5375-455C-9EA6-DF929625EA0E}">
        <p15:presenceInfo xmlns:p15="http://schemas.microsoft.com/office/powerpoint/2012/main" userId="S-1-5-21-3563447054-2667861475-1537196452-206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BA7"/>
    <a:srgbClr val="261474"/>
    <a:srgbClr val="50BCBD"/>
    <a:srgbClr val="F7A600"/>
    <a:srgbClr val="5AA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6" autoAdjust="0"/>
    <p:restoredTop sz="94660"/>
  </p:normalViewPr>
  <p:slideViewPr>
    <p:cSldViewPr snapToGrid="0">
      <p:cViewPr>
        <p:scale>
          <a:sx n="70" d="100"/>
          <a:sy n="70" d="100"/>
        </p:scale>
        <p:origin x="122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C7D7B-6D5C-4F92-8230-854D7C739B61}" type="datetimeFigureOut">
              <a:rPr lang="pl-PL" smtClean="0"/>
              <a:t>28.09.2023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21596-8838-4C9F-95B6-41D5CDF9C6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2212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fz_logo_A_kolor.png" descr="nfz_logo_A_kolor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317061" y="666895"/>
            <a:ext cx="2232759" cy="8517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a 8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0" name="Trójkąt prostokątny 9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upa 11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3" name="Trójkąt prostokątny 1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7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6892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zie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6" name="Trójkąt prostokątny 15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Grupa 17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9" name="Trójkąt prostokątny 18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nfz_logo_A_kolor.png" descr="nfz_logo_A_kolor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317061" y="5265034"/>
            <a:ext cx="2232759" cy="8517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49565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69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3038475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8335963" y="1020763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736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407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>
            <a:off x="2613609" y="4667693"/>
            <a:ext cx="9637838" cy="2190307"/>
            <a:chOff x="5272521" y="1329043"/>
            <a:chExt cx="9325981" cy="2119434"/>
          </a:xfrm>
        </p:grpSpPr>
        <p:sp>
          <p:nvSpPr>
            <p:cNvPr id="10" name="Trójkąt prostokątny 9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43873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15" name="Trójkąt prostokątny 14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7562071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2"/>
            <a:ext cx="7411210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8652336" y="601192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797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19" name="Freeform 5"/>
          <p:cNvSpPr/>
          <p:nvPr userDrawn="1"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6"/>
          <p:cNvSpPr/>
          <p:nvPr userDrawn="1"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1" name="Freeform 7"/>
          <p:cNvSpPr/>
          <p:nvPr userDrawn="1"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9"/>
          <p:cNvSpPr/>
          <p:nvPr userDrawn="1"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0"/>
          <p:cNvSpPr/>
          <p:nvPr userDrawn="1"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1"/>
          <p:cNvSpPr/>
          <p:nvPr userDrawn="1"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Freeform 12"/>
          <p:cNvSpPr/>
          <p:nvPr userDrawn="1"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3"/>
          <p:cNvSpPr/>
          <p:nvPr userDrawn="1"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4"/>
          <p:cNvSpPr/>
          <p:nvPr userDrawn="1"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5"/>
          <p:cNvSpPr/>
          <p:nvPr userDrawn="1"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9" name="Freeform 16"/>
          <p:cNvSpPr/>
          <p:nvPr userDrawn="1"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7"/>
          <p:cNvSpPr/>
          <p:nvPr userDrawn="1"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" name="Freeform 18"/>
          <p:cNvSpPr/>
          <p:nvPr userDrawn="1"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19"/>
          <p:cNvSpPr/>
          <p:nvPr userDrawn="1"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20"/>
          <p:cNvSpPr/>
          <p:nvPr userDrawn="1"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4" name="Freeform 37"/>
          <p:cNvSpPr/>
          <p:nvPr userDrawn="1"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5" name="Freeform 38"/>
          <p:cNvSpPr/>
          <p:nvPr userDrawn="1"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9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5" y="1853730"/>
            <a:ext cx="4067758" cy="43246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21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fika 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sz="quarter" idx="16"/>
          </p:nvPr>
        </p:nvSpPr>
        <p:spPr>
          <a:xfrm>
            <a:off x="503238" y="2074863"/>
            <a:ext cx="11393487" cy="3892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681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6"/>
          </p:nvPr>
        </p:nvSpPr>
        <p:spPr>
          <a:xfrm>
            <a:off x="503238" y="1985963"/>
            <a:ext cx="11137900" cy="3922712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97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obsz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1488803" y="1519235"/>
            <a:ext cx="1616436" cy="183207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9170264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8"/>
          </p:nvPr>
        </p:nvSpPr>
        <p:spPr>
          <a:xfrm>
            <a:off x="5289278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2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02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3" name="Symbol zastępczy tekstu 19"/>
          <p:cNvSpPr>
            <a:spLocks noGrp="1"/>
          </p:cNvSpPr>
          <p:nvPr>
            <p:ph type="body" sz="quarter" idx="19" hasCustomPrompt="1"/>
          </p:nvPr>
        </p:nvSpPr>
        <p:spPr>
          <a:xfrm>
            <a:off x="8540437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4" name="Symbol zastępczy tekstu 19"/>
          <p:cNvSpPr>
            <a:spLocks noGrp="1"/>
          </p:cNvSpPr>
          <p:nvPr>
            <p:ph type="body" sz="quarter" idx="20" hasCustomPrompt="1"/>
          </p:nvPr>
        </p:nvSpPr>
        <p:spPr>
          <a:xfrm>
            <a:off x="4653419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35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a 29"/>
          <p:cNvGrpSpPr/>
          <p:nvPr userDrawn="1"/>
        </p:nvGrpSpPr>
        <p:grpSpPr>
          <a:xfrm>
            <a:off x="2051217" y="4562918"/>
            <a:ext cx="10140783" cy="2304607"/>
            <a:chOff x="5272521" y="1329043"/>
            <a:chExt cx="9325981" cy="2119434"/>
          </a:xfrm>
          <a:solidFill>
            <a:srgbClr val="312783"/>
          </a:solidFill>
        </p:grpSpPr>
        <p:sp>
          <p:nvSpPr>
            <p:cNvPr id="31" name="Trójkąt prostokątny 3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2" name="Prostokąt 31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27" name="Grupa 26"/>
          <p:cNvGrpSpPr/>
          <p:nvPr userDrawn="1"/>
        </p:nvGrpSpPr>
        <p:grpSpPr>
          <a:xfrm>
            <a:off x="0" y="3722259"/>
            <a:ext cx="4876800" cy="2688063"/>
            <a:chOff x="-1" y="2643827"/>
            <a:chExt cx="3845169" cy="2119434"/>
          </a:xfrm>
          <a:solidFill>
            <a:srgbClr val="F7A600"/>
          </a:solidFill>
        </p:grpSpPr>
        <p:sp>
          <p:nvSpPr>
            <p:cNvPr id="28" name="Trójkąt prostokątny 27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4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5502611" cy="17352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3"/>
            <a:ext cx="7411210" cy="11640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6534228" y="0"/>
            <a:ext cx="5657771" cy="539591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381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51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650" r:id="rId2"/>
    <p:sldLayoutId id="2147483732" r:id="rId3"/>
    <p:sldLayoutId id="2147483651" r:id="rId4"/>
    <p:sldLayoutId id="2147483652" r:id="rId5"/>
    <p:sldLayoutId id="2147483741" r:id="rId6"/>
    <p:sldLayoutId id="2147483768" r:id="rId7"/>
    <p:sldLayoutId id="2147483654" r:id="rId8"/>
    <p:sldLayoutId id="2147483655" r:id="rId9"/>
    <p:sldLayoutId id="2147483656" r:id="rId10"/>
    <p:sldLayoutId id="214748372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7A60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474166" y="2477747"/>
            <a:ext cx="5940369" cy="1747744"/>
          </a:xfrm>
        </p:spPr>
        <p:txBody>
          <a:bodyPr/>
          <a:lstStyle/>
          <a:p>
            <a:r>
              <a:rPr lang="pl-PL" sz="4000" b="0" dirty="0"/>
              <a:t>Chirurgia </a:t>
            </a:r>
            <a:r>
              <a:rPr lang="pl-PL" sz="4000" b="0" dirty="0" err="1" smtClean="0"/>
              <a:t>robotyczna</a:t>
            </a:r>
            <a:r>
              <a:rPr lang="pl-PL" sz="4000" b="0" dirty="0" smtClean="0"/>
              <a:t/>
            </a:r>
            <a:br>
              <a:rPr lang="pl-PL" sz="4000" b="0" dirty="0" smtClean="0"/>
            </a:br>
            <a:r>
              <a:rPr lang="pl-PL" sz="4000" b="0" dirty="0" smtClean="0"/>
              <a:t>z </a:t>
            </a:r>
            <a:r>
              <a:rPr lang="pl-PL" sz="4000" b="0" dirty="0"/>
              <a:t>perspektywy Narodowego Funduszu </a:t>
            </a:r>
            <a:r>
              <a:rPr lang="pl-PL" sz="4000" b="0" dirty="0" smtClean="0"/>
              <a:t>Zdrowia</a:t>
            </a:r>
            <a:endParaRPr lang="pl-PL" dirty="0"/>
          </a:p>
        </p:txBody>
      </p:sp>
      <p:sp>
        <p:nvSpPr>
          <p:cNvPr id="3" name="Symbol zastępczy tekstu 1"/>
          <p:cNvSpPr txBox="1">
            <a:spLocks/>
          </p:cNvSpPr>
          <p:nvPr/>
        </p:nvSpPr>
        <p:spPr>
          <a:xfrm>
            <a:off x="8691613" y="5989363"/>
            <a:ext cx="2569589" cy="392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None/>
              <a:defRPr sz="3600" b="1" kern="1200" baseline="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0" dirty="0" smtClean="0">
                <a:solidFill>
                  <a:schemeClr val="tx1"/>
                </a:solidFill>
              </a:rPr>
              <a:t>Warszawa, 28.09.2023</a:t>
            </a:r>
          </a:p>
          <a:p>
            <a:endParaRPr lang="pl-PL" dirty="0">
              <a:solidFill>
                <a:srgbClr val="2614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477926" y="1791390"/>
            <a:ext cx="7562071" cy="3315172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 smtClean="0"/>
              <a:t>Wartość refundacji w 2022 r.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4400" dirty="0" smtClean="0"/>
              <a:t>59,5 mln zł</a:t>
            </a:r>
          </a:p>
          <a:p>
            <a:pPr algn="ctr"/>
            <a:r>
              <a:rPr lang="pl-PL" sz="4400" b="1" dirty="0" smtClean="0"/>
              <a:t>Wartość refundacji w 2023 r.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4400" dirty="0" smtClean="0"/>
              <a:t>71,85 mln zł</a:t>
            </a:r>
            <a:endParaRPr lang="pl-PL" sz="4400" dirty="0"/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Portal Zdrowe Dane jest bezpłatny i dostępny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27098"/>
          <a:stretch>
            <a:fillRect/>
          </a:stretch>
        </p:blipFill>
        <p:spPr>
          <a:xfrm>
            <a:off x="8642711" y="-181"/>
            <a:ext cx="3629500" cy="5207446"/>
          </a:xfrm>
        </p:spPr>
      </p:pic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Chirurgia </a:t>
            </a:r>
            <a:r>
              <a:rPr lang="pl-PL" dirty="0" err="1"/>
              <a:t>robotowa</a:t>
            </a:r>
            <a:r>
              <a:rPr lang="pl-PL" dirty="0"/>
              <a:t> w </a:t>
            </a:r>
            <a:r>
              <a:rPr lang="pl-PL" dirty="0" smtClean="0"/>
              <a:t>liczbach (cz. 3)</a:t>
            </a:r>
            <a:br>
              <a:rPr lang="pl-PL" dirty="0" smtClean="0"/>
            </a:br>
            <a:r>
              <a:rPr lang="pl-PL" b="0" i="1" dirty="0" smtClean="0"/>
              <a:t>zabiegi </a:t>
            </a:r>
            <a:r>
              <a:rPr lang="pl-PL" b="0" i="1" dirty="0" err="1"/>
              <a:t>prostatektomii</a:t>
            </a:r>
            <a:r>
              <a:rPr lang="pl-PL" b="0" i="1" dirty="0"/>
              <a:t> </a:t>
            </a:r>
            <a:r>
              <a:rPr lang="pl-PL" b="0" i="1" dirty="0" err="1" smtClean="0"/>
              <a:t>robotowej</a:t>
            </a:r>
            <a:endParaRPr lang="pl-PL" b="0" i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53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01873" y="1690687"/>
            <a:ext cx="5502611" cy="2554053"/>
          </a:xfrm>
        </p:spPr>
        <p:txBody>
          <a:bodyPr>
            <a:noAutofit/>
          </a:bodyPr>
          <a:lstStyle/>
          <a:p>
            <a:r>
              <a:rPr lang="pl-PL" sz="2800" dirty="0"/>
              <a:t>Obowiązkiem każdego realizatora jest </a:t>
            </a:r>
            <a:r>
              <a:rPr lang="pl-PL" sz="2800" b="1" dirty="0"/>
              <a:t>przekazanie danych do rejestru zabiegów z zastosowaniem systemu </a:t>
            </a:r>
            <a:r>
              <a:rPr lang="pl-PL" sz="2800" b="1" dirty="0" err="1"/>
              <a:t>robotowego</a:t>
            </a:r>
            <a:r>
              <a:rPr lang="pl-PL" sz="2800" dirty="0"/>
              <a:t> prowadzonego przez Prezesa </a:t>
            </a:r>
            <a:r>
              <a:rPr lang="pl-PL" sz="2800" dirty="0" smtClean="0"/>
              <a:t>NFZ.</a:t>
            </a:r>
            <a:endParaRPr lang="pl-PL" sz="2800" dirty="0"/>
          </a:p>
          <a:p>
            <a:endParaRPr lang="pl-PL" sz="24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0" b="20710"/>
          <a:stretch>
            <a:fillRect/>
          </a:stretch>
        </p:blipFill>
        <p:spPr>
          <a:xfrm>
            <a:off x="6534150" y="2565"/>
            <a:ext cx="5657850" cy="4976813"/>
          </a:xfrm>
        </p:spPr>
      </p:pic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01873" y="365125"/>
            <a:ext cx="6032277" cy="1325563"/>
          </a:xfrm>
        </p:spPr>
        <p:txBody>
          <a:bodyPr>
            <a:normAutofit/>
          </a:bodyPr>
          <a:lstStyle/>
          <a:p>
            <a:r>
              <a:rPr lang="pl-PL" dirty="0"/>
              <a:t>Rejestr wykonanych </a:t>
            </a:r>
            <a:r>
              <a:rPr lang="pl-PL" dirty="0" smtClean="0"/>
              <a:t>zabiegów</a:t>
            </a:r>
            <a:endParaRPr lang="pl-PL" dirty="0"/>
          </a:p>
        </p:txBody>
      </p:sp>
      <p:sp>
        <p:nvSpPr>
          <p:cNvPr id="8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Raport jest dostępny w portalu Zdrowe Dane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85381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973179" y="4137838"/>
            <a:ext cx="8125709" cy="16469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600" dirty="0" smtClean="0"/>
              <a:t>Leczenie chirurgiczne raka błony macicy</a:t>
            </a:r>
            <a:br>
              <a:rPr lang="pl-PL" sz="3600" dirty="0" smtClean="0"/>
            </a:br>
            <a:r>
              <a:rPr lang="pl-PL" sz="3600" dirty="0" smtClean="0"/>
              <a:t>i leczenie chirurgiczne raka jelita grubego</a:t>
            </a:r>
            <a:br>
              <a:rPr lang="pl-PL" sz="3600" dirty="0" smtClean="0"/>
            </a:br>
            <a:r>
              <a:rPr lang="pl-PL" sz="3600" dirty="0" smtClean="0"/>
              <a:t>z zastosowaniem systemu </a:t>
            </a:r>
            <a:r>
              <a:rPr lang="pl-PL" sz="3600" dirty="0" err="1" smtClean="0"/>
              <a:t>robotowego</a:t>
            </a:r>
            <a:r>
              <a:rPr lang="pl-PL" sz="3600" dirty="0" smtClean="0"/>
              <a:t>. </a:t>
            </a:r>
            <a:endParaRPr lang="pl-PL" sz="44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40929" y="738517"/>
            <a:ext cx="10790208" cy="26794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6000" dirty="0" smtClean="0"/>
              <a:t>Ważna data: 1 września 2023 r.</a:t>
            </a:r>
            <a:br>
              <a:rPr lang="pl-PL" sz="6000" dirty="0" smtClean="0"/>
            </a:br>
            <a:r>
              <a:rPr lang="pl-PL" sz="6000" dirty="0"/>
              <a:t/>
            </a:r>
            <a:br>
              <a:rPr lang="pl-PL" sz="6000" dirty="0"/>
            </a:br>
            <a:r>
              <a:rPr lang="pl-PL" sz="4400" dirty="0" smtClean="0"/>
              <a:t>Rozszerzenie świadczeń gwarantowanych</a:t>
            </a:r>
            <a:br>
              <a:rPr lang="pl-PL" sz="4400" dirty="0" smtClean="0"/>
            </a:br>
            <a:r>
              <a:rPr lang="pl-PL" sz="4400" dirty="0" smtClean="0"/>
              <a:t>z wykorzystaniem systemu </a:t>
            </a:r>
            <a:r>
              <a:rPr lang="pl-PL" sz="4400" dirty="0" err="1" smtClean="0"/>
              <a:t>robotowego</a:t>
            </a:r>
            <a:r>
              <a:rPr lang="pl-PL" sz="4400" dirty="0" smtClean="0"/>
              <a:t>.</a:t>
            </a:r>
            <a:endParaRPr lang="pl-PL" sz="49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3000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803972" y="2762451"/>
            <a:ext cx="2876089" cy="3291840"/>
          </a:xfrm>
        </p:spPr>
        <p:txBody>
          <a:bodyPr numCol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 smtClean="0"/>
              <a:t>oddział </a:t>
            </a:r>
            <a:r>
              <a:rPr lang="pl-PL" dirty="0"/>
              <a:t>szpitalny o profilu ginekologia lub ginekologia </a:t>
            </a:r>
            <a:r>
              <a:rPr lang="pl-PL" dirty="0" smtClean="0"/>
              <a:t>onkologiczna,</a:t>
            </a:r>
            <a:br>
              <a:rPr lang="pl-PL" dirty="0" smtClean="0"/>
            </a:br>
            <a:r>
              <a:rPr lang="pl-PL" dirty="0" smtClean="0"/>
              <a:t>lub położnictwo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ginekologia, lub oddział o profilu chirurgia onkologiczna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 smtClean="0"/>
              <a:t>blok operacyjny, pracownia TK i OIT</a:t>
            </a:r>
            <a:br>
              <a:rPr lang="pl-PL" dirty="0" smtClean="0"/>
            </a:br>
            <a:r>
              <a:rPr lang="pl-PL" dirty="0" smtClean="0"/>
              <a:t>w lokalizacji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 smtClean="0"/>
              <a:t>pracownia RM</a:t>
            </a:r>
            <a:br>
              <a:rPr lang="pl-PL" dirty="0" smtClean="0"/>
            </a:br>
            <a:r>
              <a:rPr lang="pl-PL" dirty="0" smtClean="0"/>
              <a:t>w dostępie.</a:t>
            </a:r>
            <a:endParaRPr lang="pl-PL" dirty="0"/>
          </a:p>
          <a:p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wymagania (rak błony macicy):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Świadczeniodawca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9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504624" y="2762451"/>
            <a:ext cx="3185962" cy="3291840"/>
          </a:xfrm>
        </p:spPr>
        <p:txBody>
          <a:bodyPr numCol="1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udokumentowane wykonanie rocznie </a:t>
            </a:r>
            <a:r>
              <a:rPr lang="pl-PL" sz="2400" b="1" dirty="0">
                <a:solidFill>
                  <a:schemeClr val="bg1"/>
                </a:solidFill>
              </a:rPr>
              <a:t>co najmniej 100 zabiegów z powodu raka błony śluzowej trzonu macicy </a:t>
            </a:r>
            <a:r>
              <a:rPr lang="pl-PL" sz="2400" dirty="0" smtClean="0">
                <a:solidFill>
                  <a:schemeClr val="bg1"/>
                </a:solidFill>
              </a:rPr>
              <a:t>lub spełnienie warunków dla świadczeń </a:t>
            </a:r>
            <a:r>
              <a:rPr lang="pl-PL" sz="2400" dirty="0" err="1" smtClean="0">
                <a:solidFill>
                  <a:schemeClr val="bg1"/>
                </a:solidFill>
              </a:rPr>
              <a:t>prostatektomii</a:t>
            </a:r>
            <a:r>
              <a:rPr lang="pl-PL" sz="2400" dirty="0" smtClean="0">
                <a:solidFill>
                  <a:schemeClr val="bg1"/>
                </a:solidFill>
              </a:rPr>
              <a:t> radykalnej / raka JG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10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8304999" y="2762450"/>
            <a:ext cx="3185962" cy="2800951"/>
          </a:xfrm>
        </p:spPr>
        <p:txBody>
          <a:bodyPr numCol="1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pl-PL" sz="2800" dirty="0"/>
              <a:t>posiadanie </a:t>
            </a:r>
            <a:r>
              <a:rPr lang="pl-PL" sz="2800" b="1" dirty="0"/>
              <a:t>systemu </a:t>
            </a:r>
            <a:r>
              <a:rPr lang="pl-PL" sz="2800" b="1" dirty="0" err="1"/>
              <a:t>robotowego</a:t>
            </a:r>
            <a:r>
              <a:rPr lang="pl-PL" sz="2800" dirty="0"/>
              <a:t>, spełniającego warunki określone przez Ministra </a:t>
            </a:r>
            <a:r>
              <a:rPr lang="pl-PL" sz="2800" dirty="0" smtClean="0"/>
              <a:t>Zdrowia</a:t>
            </a:r>
            <a:endParaRPr lang="pl-PL" sz="2800" dirty="0"/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617484" y="1568193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28 lipca 2023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62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843011" y="2719137"/>
            <a:ext cx="10195474" cy="41388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l-PL" b="1" dirty="0"/>
              <a:t>lekarz specjalista </a:t>
            </a:r>
            <a:r>
              <a:rPr lang="pl-PL" dirty="0"/>
              <a:t>w dziedzinie ginekologii onkologicznej, położnictwa i ginekologii </a:t>
            </a:r>
            <a:r>
              <a:rPr lang="pl-PL" dirty="0" smtClean="0"/>
              <a:t>lub chirurgii </a:t>
            </a:r>
            <a:r>
              <a:rPr lang="pl-PL" dirty="0"/>
              <a:t>onkologicznej, </a:t>
            </a:r>
            <a:r>
              <a:rPr lang="pl-PL" b="1" dirty="0"/>
              <a:t>posiadający udokumentowane doświadczenie w </a:t>
            </a:r>
            <a:r>
              <a:rPr lang="pl-PL" b="1" dirty="0" smtClean="0"/>
              <a:t>zakresie przeprowadzenia </a:t>
            </a:r>
            <a:r>
              <a:rPr lang="pl-PL" b="1" dirty="0"/>
              <a:t>zabiegu Zmodyfikowanego radykalnego wycięcia macicy ICD 9 68.61 </a:t>
            </a:r>
            <a:r>
              <a:rPr lang="pl-PL" b="1" dirty="0" smtClean="0"/>
              <a:t>lub Radyklanego </a:t>
            </a:r>
            <a:r>
              <a:rPr lang="pl-PL" b="1" dirty="0"/>
              <a:t>wycięcia macicy drogą brzuszną ICD 9 68.6, z zastosowaniem systemu</a:t>
            </a:r>
            <a:br>
              <a:rPr lang="pl-PL" b="1" dirty="0"/>
            </a:br>
            <a:r>
              <a:rPr lang="pl-PL" b="1" dirty="0" err="1"/>
              <a:t>robotowego</a:t>
            </a:r>
            <a:r>
              <a:rPr lang="pl-PL" dirty="0"/>
              <a:t> (co najmniej </a:t>
            </a:r>
            <a:r>
              <a:rPr lang="pl-PL" b="1" dirty="0"/>
              <a:t>50 zabiegów </a:t>
            </a:r>
            <a:r>
              <a:rPr lang="pl-PL" dirty="0"/>
              <a:t>w ostatnich 12 miesiącach lub średnio 50 </a:t>
            </a:r>
            <a:r>
              <a:rPr lang="pl-PL" dirty="0" smtClean="0"/>
              <a:t>zabiegów rocznie </a:t>
            </a:r>
            <a:r>
              <a:rPr lang="pl-PL" dirty="0"/>
              <a:t>w ciągu ostatnich 24 miesięcy, potwierdzone przez właściwego </a:t>
            </a:r>
            <a:r>
              <a:rPr lang="pl-PL" dirty="0" smtClean="0"/>
              <a:t>konsultanta wojewódzkiego</a:t>
            </a:r>
            <a:r>
              <a:rPr lang="pl-PL" dirty="0"/>
              <a:t>)</a:t>
            </a:r>
          </a:p>
          <a:p>
            <a:pPr lvl="0"/>
            <a:r>
              <a:rPr lang="pl-PL" b="1" dirty="0"/>
              <a:t>lekarz specjalista </a:t>
            </a:r>
            <a:r>
              <a:rPr lang="pl-PL" dirty="0"/>
              <a:t>w dziedzinie ginekologii onkologicznej, </a:t>
            </a:r>
            <a:r>
              <a:rPr lang="pl-PL" dirty="0" smtClean="0"/>
              <a:t>położnictwa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ginekologii </a:t>
            </a:r>
            <a:r>
              <a:rPr lang="pl-PL" dirty="0" smtClean="0"/>
              <a:t>lub chirurgii </a:t>
            </a:r>
            <a:r>
              <a:rPr lang="pl-PL" dirty="0"/>
              <a:t>onkologicznej, posiadający udokumentowane doświadczenie w </a:t>
            </a:r>
            <a:r>
              <a:rPr lang="pl-PL" dirty="0" smtClean="0"/>
              <a:t>przeprowadzaniu operacji </a:t>
            </a:r>
            <a:r>
              <a:rPr lang="pl-PL" dirty="0"/>
              <a:t>laparoskopowych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(cz. 1)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17484" y="1568193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28 lipca 2023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06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843011" y="2719138"/>
            <a:ext cx="10195474" cy="3750674"/>
          </a:xfrm>
        </p:spPr>
        <p:txBody>
          <a:bodyPr>
            <a:normAutofit lnSpcReduction="10000"/>
          </a:bodyPr>
          <a:lstStyle/>
          <a:p>
            <a:pPr lvl="0"/>
            <a:r>
              <a:rPr lang="pl-PL" b="1" dirty="0"/>
              <a:t>lekarz specjalista </a:t>
            </a:r>
            <a:r>
              <a:rPr lang="pl-PL" dirty="0"/>
              <a:t>w dziedzinie anestezjologii lub </a:t>
            </a:r>
            <a:r>
              <a:rPr lang="pl-PL" dirty="0" smtClean="0"/>
              <a:t>anestezjologii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reanimacji, lub anestezjologii i intensywnej </a:t>
            </a:r>
            <a:r>
              <a:rPr lang="pl-PL" dirty="0" smtClean="0"/>
              <a:t>terapii;</a:t>
            </a:r>
          </a:p>
          <a:p>
            <a:pPr lvl="0"/>
            <a:r>
              <a:rPr lang="pl-PL" b="1" dirty="0" smtClean="0"/>
              <a:t>pielęgniarka </a:t>
            </a:r>
            <a:r>
              <a:rPr lang="pl-PL" b="1" dirty="0"/>
              <a:t>specjalista </a:t>
            </a:r>
            <a:r>
              <a:rPr lang="pl-PL" dirty="0"/>
              <a:t>w dziedzinie pielęgniarstwa operacyjnego lub pielęgniarka po kursie kwalifikacyjnym w dziedzinie pielęgniarstwa operacyjnego.</a:t>
            </a:r>
          </a:p>
          <a:p>
            <a:pPr marL="0" indent="0">
              <a:buNone/>
            </a:pPr>
            <a:r>
              <a:rPr lang="pl-PL" dirty="0"/>
              <a:t> </a:t>
            </a:r>
          </a:p>
          <a:p>
            <a:pPr marL="0" indent="0">
              <a:buNone/>
            </a:pPr>
            <a:r>
              <a:rPr lang="pl-PL" sz="2000" i="1" dirty="0" smtClean="0"/>
              <a:t>* Ośrodki, które </a:t>
            </a:r>
            <a:r>
              <a:rPr lang="pl-PL" sz="2000" i="1" dirty="0"/>
              <a:t>zamierzają realizować dwa nowe świadczenia </a:t>
            </a:r>
            <a:r>
              <a:rPr lang="pl-PL" sz="2000" i="1" dirty="0" smtClean="0"/>
              <a:t>Leczenie </a:t>
            </a:r>
            <a:r>
              <a:rPr lang="pl-PL" sz="2000" i="1" dirty="0"/>
              <a:t>chirurgiczne raka błony śluzowej macicy z zastosowaniem systemu </a:t>
            </a:r>
            <a:r>
              <a:rPr lang="pl-PL" sz="2000" i="1" dirty="0" err="1"/>
              <a:t>robotowego</a:t>
            </a:r>
            <a:r>
              <a:rPr lang="pl-PL" sz="2000" i="1" dirty="0"/>
              <a:t> oraz Leczenie chirurgiczne raka jelita grubego z zastosowaniem systemu </a:t>
            </a:r>
            <a:r>
              <a:rPr lang="pl-PL" sz="2000" i="1" dirty="0" err="1" smtClean="0"/>
              <a:t>robotowego</a:t>
            </a:r>
            <a:r>
              <a:rPr lang="pl-PL" sz="2000" i="1" dirty="0" smtClean="0"/>
              <a:t>, </a:t>
            </a:r>
            <a:r>
              <a:rPr lang="pl-PL" sz="2000" b="1" i="1" dirty="0"/>
              <a:t>są </a:t>
            </a:r>
            <a:r>
              <a:rPr lang="pl-PL" sz="2000" b="1" i="1" dirty="0" smtClean="0"/>
              <a:t>zobowiązane </a:t>
            </a:r>
            <a:r>
              <a:rPr lang="pl-PL" sz="2000" b="1" i="1" dirty="0"/>
              <a:t>w zakresie dotyczącym minimalnych kryteriów jakościowych dla personelu medycznego dostosować się do wymagań w terminie do </a:t>
            </a:r>
            <a:r>
              <a:rPr lang="pl-PL" sz="2000" b="1" i="1" dirty="0" smtClean="0"/>
              <a:t>31 </a:t>
            </a:r>
            <a:r>
              <a:rPr lang="pl-PL" sz="2000" b="1" i="1" dirty="0"/>
              <a:t>lipca 2024 r.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(cz. 2)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17484" y="1568193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28 lipca 2023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2295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477926" y="1892093"/>
            <a:ext cx="7562071" cy="2761359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 smtClean="0"/>
              <a:t>Koszt świadczenia</a:t>
            </a:r>
          </a:p>
          <a:p>
            <a:pPr algn="ctr"/>
            <a:r>
              <a:rPr lang="pl-PL" sz="4400" dirty="0"/>
              <a:t>32 908,68 zł </a:t>
            </a:r>
            <a:endParaRPr lang="pl-PL" sz="4400" dirty="0" smtClean="0"/>
          </a:p>
          <a:p>
            <a:pPr algn="ctr"/>
            <a:r>
              <a:rPr lang="pl-PL" sz="3600"/>
              <a:t>(20 314 wartość </a:t>
            </a:r>
            <a:r>
              <a:rPr lang="pl-PL" sz="3600" dirty="0"/>
              <a:t>punktowa – hospitalizacja) x </a:t>
            </a:r>
            <a:r>
              <a:rPr lang="pl-PL" sz="3600" dirty="0" smtClean="0"/>
              <a:t>1,62 zł (cena za punkt)</a:t>
            </a:r>
            <a:endParaRPr lang="pl-PL" sz="4400" dirty="0"/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Portal Zdrowe Dane jest bezpłatny i dostępny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27098"/>
          <a:stretch>
            <a:fillRect/>
          </a:stretch>
        </p:blipFill>
        <p:spPr>
          <a:xfrm>
            <a:off x="8642711" y="-181"/>
            <a:ext cx="3629500" cy="5207446"/>
          </a:xfrm>
        </p:spPr>
      </p:pic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Chirurgia </a:t>
            </a:r>
            <a:r>
              <a:rPr lang="pl-PL" dirty="0" err="1"/>
              <a:t>robotowa</a:t>
            </a:r>
            <a:r>
              <a:rPr lang="pl-PL" dirty="0"/>
              <a:t> w </a:t>
            </a:r>
            <a:r>
              <a:rPr lang="pl-PL" dirty="0" smtClean="0"/>
              <a:t>liczbach</a:t>
            </a:r>
            <a:br>
              <a:rPr lang="pl-PL" dirty="0" smtClean="0"/>
            </a:br>
            <a:r>
              <a:rPr lang="pl-PL" b="0" i="1" dirty="0" smtClean="0"/>
              <a:t>nowotwór złośliwy macicy</a:t>
            </a:r>
            <a:endParaRPr lang="pl-PL" b="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05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803972" y="2751221"/>
            <a:ext cx="2876089" cy="3291840"/>
          </a:xfrm>
        </p:spPr>
        <p:txBody>
          <a:bodyPr numCol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 smtClean="0"/>
              <a:t>oddział </a:t>
            </a:r>
            <a:r>
              <a:rPr lang="pl-PL" sz="2000" dirty="0"/>
              <a:t>szpitalny o profilu chirurgia ogólna lub chirurgia </a:t>
            </a:r>
            <a:r>
              <a:rPr lang="pl-PL" sz="2000" dirty="0" smtClean="0"/>
              <a:t>onkologiczna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 smtClean="0"/>
              <a:t>blok operacyjny, pracownia TK, pracownia endoskopowa i OIT</a:t>
            </a:r>
            <a:br>
              <a:rPr lang="pl-PL" sz="2000" dirty="0" smtClean="0"/>
            </a:br>
            <a:r>
              <a:rPr lang="pl-PL" sz="2000" dirty="0" smtClean="0"/>
              <a:t>w lokalizacji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 smtClean="0"/>
              <a:t>pracownia RM</a:t>
            </a:r>
            <a:br>
              <a:rPr lang="pl-PL" sz="2000" dirty="0" smtClean="0"/>
            </a:br>
            <a:r>
              <a:rPr lang="pl-PL" sz="2000" dirty="0" smtClean="0"/>
              <a:t>w dostępie.</a:t>
            </a:r>
            <a:endParaRPr lang="pl-PL" sz="2000" dirty="0"/>
          </a:p>
          <a:p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wymagania (rak jelita grubego):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Świadczeniodawca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9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504624" y="2762451"/>
            <a:ext cx="3185962" cy="3291840"/>
          </a:xfrm>
        </p:spPr>
        <p:txBody>
          <a:bodyPr numCol="1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bg1"/>
                </a:solidFill>
              </a:rPr>
              <a:t>udokumentowane wykonanie rocznie </a:t>
            </a:r>
            <a:r>
              <a:rPr lang="pl-PL" sz="1400" b="1" dirty="0">
                <a:solidFill>
                  <a:schemeClr val="bg1"/>
                </a:solidFill>
              </a:rPr>
              <a:t>co najmniej </a:t>
            </a:r>
            <a:r>
              <a:rPr lang="pl-PL" sz="1400" b="1" dirty="0" smtClean="0">
                <a:solidFill>
                  <a:schemeClr val="bg1"/>
                </a:solidFill>
              </a:rPr>
              <a:t>120 </a:t>
            </a:r>
            <a:r>
              <a:rPr lang="pl-PL" sz="1400" b="1" dirty="0">
                <a:solidFill>
                  <a:schemeClr val="bg1"/>
                </a:solidFill>
              </a:rPr>
              <a:t>zabiegów chirurgicznych </a:t>
            </a:r>
            <a:r>
              <a:rPr lang="pl-PL" sz="1400" dirty="0" smtClean="0">
                <a:solidFill>
                  <a:schemeClr val="bg1"/>
                </a:solidFill>
              </a:rPr>
              <a:t>(</a:t>
            </a:r>
            <a:r>
              <a:rPr lang="pl-PL" sz="1400" dirty="0" err="1" smtClean="0">
                <a:solidFill>
                  <a:schemeClr val="bg1"/>
                </a:solidFill>
              </a:rPr>
              <a:t>Hemikolektomia</a:t>
            </a:r>
            <a:r>
              <a:rPr lang="pl-PL" sz="1400" dirty="0">
                <a:solidFill>
                  <a:schemeClr val="bg1"/>
                </a:solidFill>
              </a:rPr>
              <a:t> prawostronna; Resekcja poprzecznicy; </a:t>
            </a:r>
            <a:r>
              <a:rPr lang="pl-PL" sz="1400" dirty="0" err="1">
                <a:solidFill>
                  <a:schemeClr val="bg1"/>
                </a:solidFill>
              </a:rPr>
              <a:t>Hemikolektomia</a:t>
            </a:r>
            <a:r>
              <a:rPr lang="pl-PL" sz="1400" dirty="0">
                <a:solidFill>
                  <a:schemeClr val="bg1"/>
                </a:solidFill>
              </a:rPr>
              <a:t> lewostronna; </a:t>
            </a:r>
            <a:r>
              <a:rPr lang="pl-PL" sz="1400" dirty="0" err="1" smtClean="0">
                <a:solidFill>
                  <a:schemeClr val="bg1"/>
                </a:solidFill>
              </a:rPr>
              <a:t>Sigmoidektomia</a:t>
            </a:r>
            <a:r>
              <a:rPr lang="pl-PL" sz="1400" dirty="0">
                <a:solidFill>
                  <a:schemeClr val="bg1"/>
                </a:solidFill>
              </a:rPr>
              <a:t>; Totalna </a:t>
            </a:r>
            <a:r>
              <a:rPr lang="pl-PL" sz="1400" dirty="0" err="1">
                <a:solidFill>
                  <a:schemeClr val="bg1"/>
                </a:solidFill>
              </a:rPr>
              <a:t>śródbrzuszna</a:t>
            </a:r>
            <a:r>
              <a:rPr lang="pl-PL" sz="1400" dirty="0">
                <a:solidFill>
                  <a:schemeClr val="bg1"/>
                </a:solidFill>
              </a:rPr>
              <a:t> </a:t>
            </a:r>
            <a:r>
              <a:rPr lang="pl-PL" sz="1400" dirty="0" err="1" smtClean="0">
                <a:solidFill>
                  <a:schemeClr val="bg1"/>
                </a:solidFill>
              </a:rPr>
              <a:t>kolektomia</a:t>
            </a:r>
            <a:r>
              <a:rPr lang="pl-PL" sz="1400" dirty="0">
                <a:solidFill>
                  <a:schemeClr val="bg1"/>
                </a:solidFill>
              </a:rPr>
              <a:t>; Brzuszno-kroczowa amputacja odbytnicy; Przednia resekcja odbytnicy z wytworzeniem </a:t>
            </a:r>
            <a:r>
              <a:rPr lang="pl-PL" sz="1400" dirty="0" err="1" smtClean="0">
                <a:solidFill>
                  <a:schemeClr val="bg1"/>
                </a:solidFill>
              </a:rPr>
              <a:t>kolostomii</a:t>
            </a:r>
            <a:r>
              <a:rPr lang="pl-PL" sz="1400" dirty="0">
                <a:solidFill>
                  <a:schemeClr val="bg1"/>
                </a:solidFill>
              </a:rPr>
              <a:t>; Przednia resekcja odbytnicy̶ inna z powodu raka okrężnicy lub </a:t>
            </a:r>
            <a:r>
              <a:rPr lang="pl-PL" sz="1400" dirty="0" smtClean="0">
                <a:solidFill>
                  <a:schemeClr val="bg1"/>
                </a:solidFill>
              </a:rPr>
              <a:t>odbytnicy)</a:t>
            </a:r>
            <a:r>
              <a:rPr lang="pl-PL" sz="1400" b="1" dirty="0" smtClean="0">
                <a:solidFill>
                  <a:schemeClr val="bg1"/>
                </a:solidFill>
              </a:rPr>
              <a:t> </a:t>
            </a:r>
            <a:r>
              <a:rPr lang="pl-PL" sz="1400" dirty="0" smtClean="0">
                <a:solidFill>
                  <a:schemeClr val="bg1"/>
                </a:solidFill>
              </a:rPr>
              <a:t>lub spełnienie warunków dla świadczeń </a:t>
            </a:r>
            <a:r>
              <a:rPr lang="pl-PL" sz="1400" dirty="0" err="1" smtClean="0">
                <a:solidFill>
                  <a:schemeClr val="bg1"/>
                </a:solidFill>
              </a:rPr>
              <a:t>prostatektomii</a:t>
            </a:r>
            <a:r>
              <a:rPr lang="pl-PL" sz="1400" dirty="0" smtClean="0">
                <a:solidFill>
                  <a:schemeClr val="bg1"/>
                </a:solidFill>
              </a:rPr>
              <a:t> radykalnej / raka błony </a:t>
            </a:r>
            <a:r>
              <a:rPr lang="pl-PL" sz="1400" dirty="0" err="1" smtClean="0">
                <a:solidFill>
                  <a:schemeClr val="bg1"/>
                </a:solidFill>
              </a:rPr>
              <a:t>macicu</a:t>
            </a:r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10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8304999" y="2762450"/>
            <a:ext cx="3185962" cy="2800951"/>
          </a:xfrm>
        </p:spPr>
        <p:txBody>
          <a:bodyPr numCol="1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pl-PL" sz="2800" dirty="0"/>
              <a:t>posiadanie </a:t>
            </a:r>
            <a:r>
              <a:rPr lang="pl-PL" sz="2800" b="1" dirty="0"/>
              <a:t>systemu </a:t>
            </a:r>
            <a:r>
              <a:rPr lang="pl-PL" sz="2800" b="1" dirty="0" err="1"/>
              <a:t>robotowego</a:t>
            </a:r>
            <a:r>
              <a:rPr lang="pl-PL" sz="2800" dirty="0"/>
              <a:t>, spełniającego warunki określone przez Ministra </a:t>
            </a:r>
            <a:r>
              <a:rPr lang="pl-PL" sz="2800" dirty="0" smtClean="0"/>
              <a:t>Zdrowia</a:t>
            </a:r>
            <a:endParaRPr lang="pl-PL" sz="2800" dirty="0"/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617484" y="1568193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28 lipca 2023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135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843011" y="2612457"/>
            <a:ext cx="10195474" cy="4138863"/>
          </a:xfrm>
        </p:spPr>
        <p:txBody>
          <a:bodyPr>
            <a:normAutofit/>
          </a:bodyPr>
          <a:lstStyle/>
          <a:p>
            <a:pPr lvl="0"/>
            <a:r>
              <a:rPr lang="pl-PL" sz="2700" b="1" dirty="0" smtClean="0"/>
              <a:t>lekarz </a:t>
            </a:r>
            <a:r>
              <a:rPr lang="pl-PL" sz="2700" b="1" dirty="0"/>
              <a:t>specjalista</a:t>
            </a:r>
            <a:r>
              <a:rPr lang="pl-PL" sz="2700" dirty="0"/>
              <a:t> w dziedzinie chirurgii ogólnej lub chirurgii onkologicznej, </a:t>
            </a:r>
            <a:r>
              <a:rPr lang="pl-PL" sz="2700" dirty="0" smtClean="0"/>
              <a:t>posiadający udokumentowane doświadczenie</a:t>
            </a:r>
            <a:br>
              <a:rPr lang="pl-PL" sz="2700" dirty="0" smtClean="0"/>
            </a:br>
            <a:r>
              <a:rPr lang="pl-PL" sz="2700" dirty="0" smtClean="0"/>
              <a:t>w </a:t>
            </a:r>
            <a:r>
              <a:rPr lang="pl-PL" sz="2700" dirty="0"/>
              <a:t>zakresie przeprowadzenia zabiegu resekcji okrężnicy </a:t>
            </a:r>
            <a:r>
              <a:rPr lang="pl-PL" sz="2700" dirty="0" smtClean="0"/>
              <a:t>lub odbytnicy</a:t>
            </a:r>
            <a:br>
              <a:rPr lang="pl-PL" sz="2700" dirty="0" smtClean="0"/>
            </a:br>
            <a:r>
              <a:rPr lang="pl-PL" sz="2700" dirty="0" smtClean="0"/>
              <a:t>z </a:t>
            </a:r>
            <a:r>
              <a:rPr lang="pl-PL" sz="2700" dirty="0"/>
              <a:t>zastosowaniem systemu </a:t>
            </a:r>
            <a:r>
              <a:rPr lang="pl-PL" sz="2700" dirty="0" err="1"/>
              <a:t>robotowego</a:t>
            </a:r>
            <a:r>
              <a:rPr lang="pl-PL" sz="2700" dirty="0"/>
              <a:t> </a:t>
            </a:r>
            <a:r>
              <a:rPr lang="pl-PL" sz="2700" b="1" dirty="0"/>
              <a:t>(co najmniej 50 </a:t>
            </a:r>
            <a:r>
              <a:rPr lang="pl-PL" sz="2700" b="1" dirty="0" smtClean="0"/>
              <a:t>zabiegów</a:t>
            </a:r>
            <a:br>
              <a:rPr lang="pl-PL" sz="2700" b="1" dirty="0" smtClean="0"/>
            </a:br>
            <a:r>
              <a:rPr lang="pl-PL" sz="2700" b="1" dirty="0" smtClean="0"/>
              <a:t>w ostatnich 12 </a:t>
            </a:r>
            <a:r>
              <a:rPr lang="pl-PL" sz="2700" b="1" dirty="0"/>
              <a:t>miesiącach lub średnio 50 zabiegów rocznie w ciągu ostatnich 24 miesięcy, </a:t>
            </a:r>
            <a:r>
              <a:rPr lang="pl-PL" sz="2700" b="1" dirty="0" smtClean="0"/>
              <a:t>potwierdzone przez </a:t>
            </a:r>
            <a:r>
              <a:rPr lang="pl-PL" sz="2700" b="1" dirty="0"/>
              <a:t>właściwego konsultanta wojewódzkiego</a:t>
            </a:r>
            <a:r>
              <a:rPr lang="pl-PL" sz="2700" b="1" dirty="0" smtClean="0"/>
              <a:t>)</a:t>
            </a:r>
            <a:r>
              <a:rPr lang="pl-PL" sz="2700" dirty="0" smtClean="0"/>
              <a:t>;</a:t>
            </a:r>
            <a:endParaRPr lang="pl-PL" sz="2700" dirty="0"/>
          </a:p>
          <a:p>
            <a:pPr lvl="0"/>
            <a:r>
              <a:rPr lang="pl-PL" sz="2700" b="1" dirty="0" smtClean="0"/>
              <a:t>lekarz </a:t>
            </a:r>
            <a:r>
              <a:rPr lang="pl-PL" sz="2700" b="1" dirty="0"/>
              <a:t>specjalista</a:t>
            </a:r>
            <a:r>
              <a:rPr lang="pl-PL" sz="2700" dirty="0"/>
              <a:t> w dziedzinie chirurgii lub chirurgii onkologicznej, posiadający doświadczenie w operacjach </a:t>
            </a:r>
            <a:r>
              <a:rPr lang="pl-PL" sz="2700" dirty="0" err="1"/>
              <a:t>kolorektalnych</a:t>
            </a:r>
            <a:r>
              <a:rPr lang="pl-PL" sz="2700" dirty="0"/>
              <a:t> potwierdzone przez właściwego konsultanta </a:t>
            </a:r>
            <a:r>
              <a:rPr lang="pl-PL" sz="2700" dirty="0" smtClean="0"/>
              <a:t>wojewódzkiego;</a:t>
            </a:r>
            <a:endParaRPr lang="pl-PL" sz="27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(cz. 1)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17484" y="1568193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28 lipca 2023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977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843011" y="2719138"/>
            <a:ext cx="10195474" cy="3750674"/>
          </a:xfrm>
        </p:spPr>
        <p:txBody>
          <a:bodyPr>
            <a:normAutofit lnSpcReduction="10000"/>
          </a:bodyPr>
          <a:lstStyle/>
          <a:p>
            <a:pPr lvl="0"/>
            <a:r>
              <a:rPr lang="pl-PL" b="1" dirty="0"/>
              <a:t>lekarz specjalista</a:t>
            </a:r>
            <a:r>
              <a:rPr lang="pl-PL" dirty="0"/>
              <a:t> w dziedzinie anestezjologii lub </a:t>
            </a:r>
            <a:r>
              <a:rPr lang="pl-PL" dirty="0" smtClean="0"/>
              <a:t>anestezjologii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reanimacji, lub anestezjologii i intensywnej </a:t>
            </a:r>
            <a:r>
              <a:rPr lang="pl-PL" dirty="0" smtClean="0"/>
              <a:t>terapii;</a:t>
            </a:r>
            <a:endParaRPr lang="pl-PL" dirty="0"/>
          </a:p>
          <a:p>
            <a:pPr lvl="0"/>
            <a:r>
              <a:rPr lang="pl-PL" b="1" dirty="0"/>
              <a:t>pielęgniarka specjalista</a:t>
            </a:r>
            <a:r>
              <a:rPr lang="pl-PL" dirty="0"/>
              <a:t> w dziedzinie pielęgniarstwa operacyjnego lub pielęgniarka po kursie kwalifikacyjnym w dziedzinie pielęgniarstwa operacyjnego.</a:t>
            </a:r>
          </a:p>
          <a:p>
            <a:pPr marL="0" indent="0">
              <a:buNone/>
            </a:pPr>
            <a:r>
              <a:rPr lang="pl-PL" dirty="0"/>
              <a:t> </a:t>
            </a:r>
          </a:p>
          <a:p>
            <a:pPr marL="0" indent="0">
              <a:buNone/>
            </a:pPr>
            <a:r>
              <a:rPr lang="pl-PL" sz="2000" i="1" dirty="0" smtClean="0"/>
              <a:t>* Ośrodki, które </a:t>
            </a:r>
            <a:r>
              <a:rPr lang="pl-PL" sz="2000" i="1" dirty="0"/>
              <a:t>zamierzają realizować dwa nowe świadczenia </a:t>
            </a:r>
            <a:r>
              <a:rPr lang="pl-PL" sz="2000" i="1" dirty="0" smtClean="0"/>
              <a:t>Leczenie </a:t>
            </a:r>
            <a:r>
              <a:rPr lang="pl-PL" sz="2000" i="1" dirty="0"/>
              <a:t>chirurgiczne raka błony śluzowej macicy z zastosowaniem systemu </a:t>
            </a:r>
            <a:r>
              <a:rPr lang="pl-PL" sz="2000" i="1" dirty="0" err="1"/>
              <a:t>robotowego</a:t>
            </a:r>
            <a:r>
              <a:rPr lang="pl-PL" sz="2000" i="1" dirty="0"/>
              <a:t> oraz Leczenie chirurgiczne raka jelita grubego z zastosowaniem systemu </a:t>
            </a:r>
            <a:r>
              <a:rPr lang="pl-PL" sz="2000" i="1" dirty="0" err="1" smtClean="0"/>
              <a:t>robotowego</a:t>
            </a:r>
            <a:r>
              <a:rPr lang="pl-PL" sz="2000" i="1" dirty="0" smtClean="0"/>
              <a:t>, </a:t>
            </a:r>
            <a:r>
              <a:rPr lang="pl-PL" sz="2000" b="1" i="1" dirty="0"/>
              <a:t>są </a:t>
            </a:r>
            <a:r>
              <a:rPr lang="pl-PL" sz="2000" b="1" i="1" dirty="0" smtClean="0"/>
              <a:t>zobowiązane </a:t>
            </a:r>
            <a:r>
              <a:rPr lang="pl-PL" sz="2000" b="1" i="1" dirty="0"/>
              <a:t>w zakresie dotyczącym minimalnych kryteriów jakościowych dla personelu medycznego dostosować się do wymagań w terminie do </a:t>
            </a:r>
            <a:r>
              <a:rPr lang="pl-PL" sz="2000" b="1" i="1" dirty="0" smtClean="0"/>
              <a:t>31 </a:t>
            </a:r>
            <a:r>
              <a:rPr lang="pl-PL" sz="2000" b="1" i="1" dirty="0"/>
              <a:t>lipca 2024 r.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(cz. 2)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17484" y="1568193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28 lipca 2023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072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552943" y="1396539"/>
            <a:ext cx="10878193" cy="49611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 smtClean="0"/>
              <a:t>Liczba operacji wykonywanych przy pomocy robota w Polsce zaczęła </a:t>
            </a:r>
            <a:r>
              <a:rPr lang="pl-PL" sz="2400" b="1" dirty="0" smtClean="0"/>
              <a:t>rosnąć od 2017 r</a:t>
            </a:r>
            <a:r>
              <a:rPr lang="pl-PL" sz="2400" dirty="0" smtClean="0"/>
              <a:t>. Pierwszym polskim ośrodkiem wykonującym zabiegi w asyście robota był </a:t>
            </a:r>
            <a:r>
              <a:rPr lang="pl-PL" sz="2400" b="1" dirty="0" smtClean="0"/>
              <a:t>Wojewódzki Szpital Specjalistyczny we Wrocławiu</a:t>
            </a:r>
            <a:r>
              <a:rPr lang="pl-PL" sz="2400" dirty="0" smtClean="0"/>
              <a:t>, a jego historia zaczęła się od prezentacji robota na 64. Międzynarodowym Kongresie Chirurgów we Wrocławiu, we wrześniu 2009 r. Następnie, sukcesywnie od 2016 r. pojawiały się na „mapie chirurgii </a:t>
            </a:r>
            <a:r>
              <a:rPr lang="pl-PL" sz="2400" dirty="0" err="1" smtClean="0"/>
              <a:t>robotowej</a:t>
            </a:r>
            <a:r>
              <a:rPr lang="pl-PL" sz="2400" dirty="0" smtClean="0"/>
              <a:t>” kolejne podmioty lecznicze, z sukcesem przeprowadzające zabiegi </a:t>
            </a:r>
            <a:r>
              <a:rPr lang="pl-PL" sz="2400" dirty="0" err="1" smtClean="0"/>
              <a:t>robotyczne</a:t>
            </a:r>
            <a:r>
              <a:rPr lang="pl-PL" sz="2400" dirty="0"/>
              <a:t>.</a:t>
            </a:r>
            <a:br>
              <a:rPr lang="pl-PL" sz="2400" dirty="0"/>
            </a:br>
            <a:endParaRPr lang="pl-PL" sz="2400" dirty="0" smtClean="0"/>
          </a:p>
          <a:p>
            <a:pPr marL="0" indent="0" algn="just">
              <a:buNone/>
            </a:pPr>
            <a:r>
              <a:rPr lang="pl-PL" sz="2400" dirty="0" smtClean="0"/>
              <a:t>Warto również wspomnieć, że Polacy mają również osiągnięcia w zakresie rozwoju </a:t>
            </a:r>
            <a:r>
              <a:rPr lang="pl-PL" sz="2400" dirty="0"/>
              <a:t>robotyki medycznej. W 2000 r., z inicjatywy </a:t>
            </a:r>
            <a:r>
              <a:rPr lang="pl-PL" sz="2400" b="1" dirty="0"/>
              <a:t>prof. Zbigniewa Religi oraz prof. Zbigniewa Nawrata</a:t>
            </a:r>
            <a:r>
              <a:rPr lang="pl-PL" sz="2400" dirty="0"/>
              <a:t>, podjęto w Polsce pierwsze działania na rzecz tworzenia oryginalnego robota chirurgicznego o nazwie </a:t>
            </a:r>
            <a:r>
              <a:rPr lang="pl-PL" sz="2400" b="1" dirty="0"/>
              <a:t>Robin </a:t>
            </a:r>
            <a:r>
              <a:rPr lang="pl-PL" sz="2400" b="1" dirty="0" err="1"/>
              <a:t>Heart</a:t>
            </a:r>
            <a:r>
              <a:rPr lang="pl-PL" sz="2400" dirty="0"/>
              <a:t>. </a:t>
            </a:r>
            <a:r>
              <a:rPr lang="pl-PL" sz="2400" dirty="0" smtClean="0"/>
              <a:t>Prowadzono </a:t>
            </a:r>
            <a:r>
              <a:rPr lang="pl-PL" sz="2400" dirty="0"/>
              <a:t>też prace nad </a:t>
            </a:r>
            <a:r>
              <a:rPr lang="pl-PL" sz="2400" dirty="0" err="1"/>
              <a:t>mechatronicznym</a:t>
            </a:r>
            <a:r>
              <a:rPr lang="pl-PL" sz="2400" dirty="0"/>
              <a:t> narzędziem Robin </a:t>
            </a:r>
            <a:r>
              <a:rPr lang="pl-PL" sz="2400" dirty="0" err="1"/>
              <a:t>Heart</a:t>
            </a:r>
            <a:r>
              <a:rPr lang="pl-PL" sz="2400" dirty="0"/>
              <a:t> </a:t>
            </a:r>
            <a:r>
              <a:rPr lang="pl-PL" sz="2400" dirty="0" err="1"/>
              <a:t>Uni</a:t>
            </a:r>
            <a:r>
              <a:rPr lang="pl-PL" sz="2400" dirty="0"/>
              <a:t> System, które można w szybki sposób zdemontować z ramienia robota i sterować nim ze specjalnego uchwytu w </a:t>
            </a:r>
            <a:r>
              <a:rPr lang="pl-PL" sz="2400" dirty="0" smtClean="0"/>
              <a:t>dłoni.</a:t>
            </a:r>
            <a:endParaRPr lang="pl-PL" sz="2400" dirty="0"/>
          </a:p>
        </p:txBody>
      </p:sp>
      <p:sp>
        <p:nvSpPr>
          <p:cNvPr id="9" name="Tytuł 3"/>
          <p:cNvSpPr>
            <a:spLocks noGrp="1"/>
          </p:cNvSpPr>
          <p:nvPr>
            <p:ph type="title"/>
          </p:nvPr>
        </p:nvSpPr>
        <p:spPr>
          <a:xfrm>
            <a:off x="640929" y="507077"/>
            <a:ext cx="10790208" cy="1028426"/>
          </a:xfrm>
        </p:spPr>
        <p:txBody>
          <a:bodyPr>
            <a:normAutofit/>
          </a:bodyPr>
          <a:lstStyle/>
          <a:p>
            <a:r>
              <a:rPr lang="pl-PL" sz="4400" dirty="0" smtClean="0"/>
              <a:t>Historia chirurgii </a:t>
            </a:r>
            <a:r>
              <a:rPr lang="pl-PL" sz="4400" dirty="0" err="1" smtClean="0"/>
              <a:t>robotowej</a:t>
            </a:r>
            <a:r>
              <a:rPr lang="pl-PL" sz="4400" dirty="0" smtClean="0"/>
              <a:t> w pigułce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1577343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477926" y="1892093"/>
            <a:ext cx="7562071" cy="2761359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 smtClean="0"/>
              <a:t>Koszt świadczenia</a:t>
            </a:r>
          </a:p>
          <a:p>
            <a:pPr algn="ctr"/>
            <a:r>
              <a:rPr lang="pl-PL" sz="4400" dirty="0"/>
              <a:t>37 185,48 </a:t>
            </a:r>
            <a:r>
              <a:rPr lang="pl-PL" sz="4400" dirty="0" smtClean="0"/>
              <a:t>zł </a:t>
            </a:r>
          </a:p>
          <a:p>
            <a:pPr algn="ctr"/>
            <a:r>
              <a:rPr lang="pl-PL" sz="3600" dirty="0"/>
              <a:t>(22 954 wartość punktowa – hospitalizacja) x </a:t>
            </a:r>
            <a:r>
              <a:rPr lang="pl-PL" sz="3600" dirty="0" smtClean="0"/>
              <a:t>1,62 zł (cena za punkt)</a:t>
            </a:r>
            <a:endParaRPr lang="pl-PL" sz="4400" dirty="0"/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Portal Zdrowe Dane jest bezpłatny i dostępny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27098"/>
          <a:stretch>
            <a:fillRect/>
          </a:stretch>
        </p:blipFill>
        <p:spPr>
          <a:xfrm>
            <a:off x="8642711" y="-181"/>
            <a:ext cx="3629500" cy="5207446"/>
          </a:xfrm>
        </p:spPr>
      </p:pic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Chirurgia </a:t>
            </a:r>
            <a:r>
              <a:rPr lang="pl-PL" dirty="0" err="1"/>
              <a:t>robotowa</a:t>
            </a:r>
            <a:r>
              <a:rPr lang="pl-PL" dirty="0"/>
              <a:t> w </a:t>
            </a:r>
            <a:r>
              <a:rPr lang="pl-PL" dirty="0" smtClean="0"/>
              <a:t>liczbach</a:t>
            </a:r>
            <a:br>
              <a:rPr lang="pl-PL" dirty="0" smtClean="0"/>
            </a:br>
            <a:r>
              <a:rPr lang="pl-PL" b="0" i="1" dirty="0" smtClean="0"/>
              <a:t>nowotwór złośliwy jelita grubego</a:t>
            </a:r>
            <a:endParaRPr lang="pl-PL" b="0" i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934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01873" y="1690687"/>
            <a:ext cx="5502611" cy="2554053"/>
          </a:xfrm>
        </p:spPr>
        <p:txBody>
          <a:bodyPr>
            <a:noAutofit/>
          </a:bodyPr>
          <a:lstStyle/>
          <a:p>
            <a:r>
              <a:rPr lang="pl-PL" sz="2800" dirty="0"/>
              <a:t>Obowiązkiem każdego realizatora jest </a:t>
            </a:r>
            <a:r>
              <a:rPr lang="pl-PL" sz="2800" b="1" dirty="0"/>
              <a:t>przekazanie danych do rejestru zabiegów z zastosowaniem systemu </a:t>
            </a:r>
            <a:r>
              <a:rPr lang="pl-PL" sz="2800" b="1" dirty="0" err="1"/>
              <a:t>robotowego</a:t>
            </a:r>
            <a:r>
              <a:rPr lang="pl-PL" sz="2800" dirty="0"/>
              <a:t> prowadzonego przez Prezesa </a:t>
            </a:r>
            <a:r>
              <a:rPr lang="pl-PL" sz="2800" dirty="0" smtClean="0"/>
              <a:t>NFZ.</a:t>
            </a:r>
            <a:endParaRPr lang="pl-PL" sz="2800" dirty="0"/>
          </a:p>
          <a:p>
            <a:endParaRPr lang="pl-PL" sz="24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0" b="20710"/>
          <a:stretch>
            <a:fillRect/>
          </a:stretch>
        </p:blipFill>
        <p:spPr>
          <a:xfrm>
            <a:off x="6534150" y="2565"/>
            <a:ext cx="5657850" cy="4976813"/>
          </a:xfrm>
        </p:spPr>
      </p:pic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01873" y="365125"/>
            <a:ext cx="6032277" cy="1325563"/>
          </a:xfrm>
        </p:spPr>
        <p:txBody>
          <a:bodyPr>
            <a:normAutofit/>
          </a:bodyPr>
          <a:lstStyle/>
          <a:p>
            <a:r>
              <a:rPr lang="pl-PL" dirty="0"/>
              <a:t>Rejestr wykonanych </a:t>
            </a:r>
            <a:r>
              <a:rPr lang="pl-PL" dirty="0" smtClean="0"/>
              <a:t>zabiegów</a:t>
            </a:r>
            <a:endParaRPr lang="pl-PL" dirty="0"/>
          </a:p>
        </p:txBody>
      </p:sp>
      <p:sp>
        <p:nvSpPr>
          <p:cNvPr id="8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Raport jest dostępny w portalu Zdrowe Dane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4952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552944" y="1396538"/>
            <a:ext cx="10878193" cy="5029199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10000"/>
              </a:lnSpc>
            </a:pPr>
            <a:r>
              <a:rPr lang="pl-PL" sz="7400" dirty="0" smtClean="0"/>
              <a:t>Wkraczanie do medycyny sztucznej inteligencji, w tym technologii </a:t>
            </a:r>
            <a:r>
              <a:rPr lang="pl-PL" sz="7400" dirty="0" err="1" smtClean="0"/>
              <a:t>robotycznej</a:t>
            </a:r>
            <a:r>
              <a:rPr lang="pl-PL" sz="7400" dirty="0" smtClean="0"/>
              <a:t>, skutkuje odciążeniem pracy lekarzy, poprawieniem komfortu pacjenta, wzmocnieniem potencjału zdrowotnego oraz redukcją długości </a:t>
            </a:r>
            <a:r>
              <a:rPr lang="pl-PL" sz="7400" dirty="0" smtClean="0"/>
              <a:t>hospitalizacji</a:t>
            </a:r>
            <a:r>
              <a:rPr lang="pl-PL" sz="7400" dirty="0"/>
              <a:t> </a:t>
            </a:r>
            <a:r>
              <a:rPr lang="pl-PL" sz="7400" dirty="0" smtClean="0"/>
              <a:t>– </a:t>
            </a:r>
            <a:r>
              <a:rPr lang="pl-PL" sz="7400" b="1" dirty="0" smtClean="0"/>
              <a:t>MODA / POTRZEBA / ZNAK CZASU</a:t>
            </a:r>
            <a:endParaRPr lang="pl-PL" sz="7400" b="1" dirty="0" smtClean="0"/>
          </a:p>
          <a:p>
            <a:pPr>
              <a:lnSpc>
                <a:spcPct val="110000"/>
              </a:lnSpc>
            </a:pPr>
            <a:r>
              <a:rPr lang="pl-PL" sz="7400" dirty="0" smtClean="0"/>
              <a:t>Jednakże postęp technologiczny powinien być zrównoważony, a chwaląc innowacje w ochronie zdrowia należy dostrzegać także problemy związane z ich wdrażaniem, organizacją oraz nakładami. Otwarte pozostaje pytanie na ile system oraz szpital jest przygotowany na ponoszenie kosztów takiej inwestycji? Czy beneficjentem tego typu innowacji powinny być wszystkie szpitale</a:t>
            </a:r>
            <a:r>
              <a:rPr lang="pl-PL" sz="7400" smtClean="0"/>
              <a:t>? </a:t>
            </a:r>
            <a:r>
              <a:rPr lang="pl-PL" sz="7400" b="1" smtClean="0"/>
              <a:t>ROZWÓJ</a:t>
            </a:r>
            <a:r>
              <a:rPr lang="pl-PL" sz="7400" b="1" smtClean="0"/>
              <a:t> </a:t>
            </a:r>
            <a:r>
              <a:rPr lang="pl-PL" sz="7400" b="1" dirty="0" smtClean="0"/>
              <a:t>/ EKONOMIKA </a:t>
            </a:r>
            <a:r>
              <a:rPr lang="pl-PL" sz="7400" b="1" smtClean="0"/>
              <a:t>/ EFEKT/ZWROT?</a:t>
            </a:r>
            <a:endParaRPr lang="pl-PL" sz="7400" b="1" dirty="0" smtClean="0"/>
          </a:p>
          <a:p>
            <a:pPr>
              <a:lnSpc>
                <a:spcPct val="110000"/>
              </a:lnSpc>
            </a:pPr>
            <a:r>
              <a:rPr lang="pl-PL" sz="7400" dirty="0" smtClean="0"/>
              <a:t>Pojawia się także problem, który sprowadza się do procedury monitorowania, aktualizacji certyfikacji tego rodzaju sprzętu medycznego. Pozostaje rozważenie osobnego rejestru ze względu na bezpieczeństwo pacjentów. </a:t>
            </a:r>
            <a:r>
              <a:rPr lang="pl-PL" sz="7400" dirty="0" smtClean="0"/>
              <a:t>- </a:t>
            </a:r>
            <a:r>
              <a:rPr lang="pl-PL" sz="7400" b="1" dirty="0" smtClean="0"/>
              <a:t>KRYTERIA</a:t>
            </a:r>
            <a:endParaRPr lang="pl-PL" sz="7400" b="1" dirty="0" smtClean="0"/>
          </a:p>
          <a:p>
            <a:pPr marL="0" indent="0">
              <a:buNone/>
            </a:pP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9" name="Tytuł 3"/>
          <p:cNvSpPr>
            <a:spLocks noGrp="1"/>
          </p:cNvSpPr>
          <p:nvPr>
            <p:ph type="title"/>
          </p:nvPr>
        </p:nvSpPr>
        <p:spPr>
          <a:xfrm>
            <a:off x="640929" y="507077"/>
            <a:ext cx="10790208" cy="1028426"/>
          </a:xfrm>
        </p:spPr>
        <p:txBody>
          <a:bodyPr>
            <a:normAutofit/>
          </a:bodyPr>
          <a:lstStyle/>
          <a:p>
            <a:r>
              <a:rPr lang="pl-PL" sz="4400" dirty="0" smtClean="0"/>
              <a:t>Wnioski płatnika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1997323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552945" y="1313411"/>
            <a:ext cx="10694176" cy="449718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pl-PL" sz="3000" dirty="0"/>
              <a:t>Kolejny problem </a:t>
            </a:r>
            <a:r>
              <a:rPr lang="pl-PL" sz="3000" dirty="0" smtClean="0"/>
              <a:t>to: </a:t>
            </a:r>
            <a:r>
              <a:rPr lang="pl-PL" sz="3000" dirty="0"/>
              <a:t>ocena efektywności procedur medycznych z zastosowaniem technologii </a:t>
            </a:r>
            <a:r>
              <a:rPr lang="pl-PL" sz="3000" dirty="0" err="1" smtClean="0"/>
              <a:t>robotycznej</a:t>
            </a:r>
            <a:r>
              <a:rPr lang="pl-PL" sz="3000" dirty="0"/>
              <a:t>;</a:t>
            </a:r>
            <a:r>
              <a:rPr lang="pl-PL" sz="3000" dirty="0" smtClean="0"/>
              <a:t> konieczność </a:t>
            </a:r>
            <a:r>
              <a:rPr lang="pl-PL" sz="3000" dirty="0"/>
              <a:t>stałego monitorowania efektów leczenia z </a:t>
            </a:r>
            <a:r>
              <a:rPr lang="pl-PL" sz="3000" dirty="0" smtClean="0"/>
              <a:t>jej </a:t>
            </a:r>
            <a:r>
              <a:rPr lang="pl-PL" sz="3000" dirty="0" smtClean="0"/>
              <a:t>zastosowaniem –ocena robotyki z polskiej perspektywy – </a:t>
            </a:r>
            <a:r>
              <a:rPr lang="pl-PL" sz="3000" b="1" dirty="0" smtClean="0"/>
              <a:t>POMIAR SKUTECZNOŚCI</a:t>
            </a:r>
            <a:r>
              <a:rPr lang="pl-PL" sz="3000" dirty="0" smtClean="0"/>
              <a:t>;</a:t>
            </a:r>
          </a:p>
          <a:p>
            <a:pPr>
              <a:lnSpc>
                <a:spcPct val="110000"/>
              </a:lnSpc>
            </a:pPr>
            <a:r>
              <a:rPr lang="pl-PL" sz="3000" dirty="0" smtClean="0"/>
              <a:t>budowanie </a:t>
            </a:r>
            <a:r>
              <a:rPr lang="pl-PL" sz="3000" dirty="0" smtClean="0"/>
              <a:t>centrów kompetencyjnych oraz kształcenie kadry medycznej i nadzorowanie tego </a:t>
            </a:r>
            <a:r>
              <a:rPr lang="pl-PL" sz="3000" dirty="0" smtClean="0"/>
              <a:t>procesu</a:t>
            </a:r>
            <a:r>
              <a:rPr lang="pl-PL" sz="3000" dirty="0"/>
              <a:t> </a:t>
            </a:r>
            <a:r>
              <a:rPr lang="pl-PL" sz="3000" dirty="0" smtClean="0"/>
              <a:t>– </a:t>
            </a:r>
            <a:r>
              <a:rPr lang="pl-PL" sz="3000" b="1" dirty="0" smtClean="0"/>
              <a:t>JAKOŚĆ</a:t>
            </a:r>
          </a:p>
          <a:p>
            <a:pPr>
              <a:lnSpc>
                <a:spcPct val="110000"/>
              </a:lnSpc>
            </a:pPr>
            <a:endParaRPr lang="pl-PL" sz="3000" b="1" dirty="0" smtClean="0"/>
          </a:p>
          <a:p>
            <a:pPr marL="0" indent="0" algn="ctr">
              <a:lnSpc>
                <a:spcPct val="110000"/>
              </a:lnSpc>
              <a:buNone/>
            </a:pPr>
            <a:r>
              <a:rPr lang="pl-PL" sz="3300" dirty="0">
                <a:solidFill>
                  <a:srgbClr val="FF0000"/>
                </a:solidFill>
              </a:rPr>
              <a:t>„Nie ma tajemnic sukcesu. </a:t>
            </a:r>
            <a:r>
              <a:rPr lang="pl-PL" sz="3300" dirty="0" err="1" smtClean="0">
                <a:solidFill>
                  <a:srgbClr val="FF0000"/>
                </a:solidFill>
              </a:rPr>
              <a:t>Sukce</a:t>
            </a:r>
            <a:r>
              <a:rPr lang="pl-PL" sz="3300" dirty="0" smtClean="0">
                <a:solidFill>
                  <a:srgbClr val="FF0000"/>
                </a:solidFill>
              </a:rPr>
              <a:t> jest </a:t>
            </a:r>
            <a:r>
              <a:rPr lang="pl-PL" sz="3300" dirty="0">
                <a:solidFill>
                  <a:srgbClr val="FF0000"/>
                </a:solidFill>
              </a:rPr>
              <a:t>wynikiem przygotowania, ciężkiej pracy i uczenia się na porażce. ”- </a:t>
            </a:r>
            <a:r>
              <a:rPr lang="pl-PL" sz="3300" b="1" dirty="0">
                <a:solidFill>
                  <a:srgbClr val="FF0000"/>
                </a:solidFill>
              </a:rPr>
              <a:t>Colin Powell</a:t>
            </a:r>
            <a:endParaRPr lang="pl-PL" sz="51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pl-PL" sz="3000" b="1" dirty="0"/>
              <a:t>	</a:t>
            </a:r>
            <a:r>
              <a:rPr lang="pl-PL" sz="3000" b="1" dirty="0" smtClean="0"/>
              <a:t>	</a:t>
            </a:r>
            <a:endParaRPr lang="pl-PL" sz="30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pl-PL" sz="3000" dirty="0" smtClean="0">
              <a:solidFill>
                <a:srgbClr val="FFC000"/>
              </a:solidFill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pl-PL" sz="3000" dirty="0" smtClean="0"/>
              <a:t>Amerykańska </a:t>
            </a:r>
            <a:r>
              <a:rPr lang="pl-PL" sz="3000" dirty="0"/>
              <a:t>Agencja ds. Żywności i Leków (Food And </a:t>
            </a:r>
            <a:r>
              <a:rPr lang="pl-PL" sz="3000" dirty="0" err="1"/>
              <a:t>Drug</a:t>
            </a:r>
            <a:r>
              <a:rPr lang="pl-PL" sz="3000" dirty="0"/>
              <a:t> Administration, FDA) wydała komunikat ostrzegający przed wykonywaniem amputacji piersi z użyciem robotów chirurgicznych. Komunikat FDA pojawił się w związku z doniesieniami dotyczącymi gorszych wyników leczenia robotami chirurgicznymi chorych na raka piersi i raka szyjki </a:t>
            </a:r>
            <a:r>
              <a:rPr lang="pl-PL" sz="3000" dirty="0" smtClean="0"/>
              <a:t>macicy.</a:t>
            </a:r>
            <a:endParaRPr lang="pl-PL" sz="3000" dirty="0"/>
          </a:p>
          <a:p>
            <a:pPr marL="0" indent="0">
              <a:lnSpc>
                <a:spcPct val="110000"/>
              </a:lnSpc>
              <a:buNone/>
            </a:pPr>
            <a:r>
              <a:rPr lang="pl-PL" sz="3000" dirty="0" smtClean="0"/>
              <a:t>(</a:t>
            </a:r>
            <a:r>
              <a:rPr lang="pl-PL" sz="3000" i="1" dirty="0" smtClean="0"/>
              <a:t>źródło</a:t>
            </a:r>
            <a:r>
              <a:rPr lang="pl-PL" sz="3000" i="1" dirty="0"/>
              <a:t>: </a:t>
            </a:r>
            <a:r>
              <a:rPr lang="pl-PL" sz="3000" i="1" dirty="0" err="1"/>
              <a:t>Onkoserwis</a:t>
            </a:r>
            <a:r>
              <a:rPr lang="pl-PL" sz="3000" i="1" dirty="0"/>
              <a:t> – Polska Liga Walki z </a:t>
            </a:r>
            <a:r>
              <a:rPr lang="pl-PL" sz="3000" i="1" dirty="0" smtClean="0"/>
              <a:t>Rakiem, cytowane przez: </a:t>
            </a:r>
            <a:r>
              <a:rPr lang="pl-PL" sz="3000" i="1" dirty="0"/>
              <a:t>www.zwrotnikraka.pl</a:t>
            </a:r>
            <a:r>
              <a:rPr lang="pl-PL" sz="3000" dirty="0"/>
              <a:t>)</a:t>
            </a:r>
            <a:r>
              <a:rPr lang="pl-PL" sz="2600" dirty="0"/>
              <a:t/>
            </a:r>
            <a:br>
              <a:rPr lang="pl-PL" sz="2600" dirty="0"/>
            </a:br>
            <a:endParaRPr lang="pl-PL" sz="2600" dirty="0"/>
          </a:p>
          <a:p>
            <a:endParaRPr lang="pl-PL" dirty="0"/>
          </a:p>
        </p:txBody>
      </p:sp>
      <p:sp>
        <p:nvSpPr>
          <p:cNvPr id="9" name="Tytuł 3"/>
          <p:cNvSpPr>
            <a:spLocks noGrp="1"/>
          </p:cNvSpPr>
          <p:nvPr>
            <p:ph type="title"/>
          </p:nvPr>
        </p:nvSpPr>
        <p:spPr>
          <a:xfrm>
            <a:off x="640929" y="473825"/>
            <a:ext cx="10790208" cy="1061677"/>
          </a:xfrm>
        </p:spPr>
        <p:txBody>
          <a:bodyPr>
            <a:normAutofit/>
          </a:bodyPr>
          <a:lstStyle/>
          <a:p>
            <a:r>
              <a:rPr lang="pl-PL" sz="4400" dirty="0" smtClean="0"/>
              <a:t>Wnioski płatnika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4056529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341818" y="2539514"/>
            <a:ext cx="6235099" cy="1566660"/>
          </a:xfrm>
        </p:spPr>
        <p:txBody>
          <a:bodyPr/>
          <a:lstStyle/>
          <a:p>
            <a:r>
              <a:rPr lang="pl-PL" dirty="0" smtClean="0"/>
              <a:t>Dziękuję za uwagę i zachęcam do dyskusji.  </a:t>
            </a:r>
          </a:p>
        </p:txBody>
      </p:sp>
    </p:spTree>
    <p:extLst>
      <p:ext uri="{BB962C8B-B14F-4D97-AF65-F5344CB8AC3E}">
        <p14:creationId xmlns:p14="http://schemas.microsoft.com/office/powerpoint/2010/main" val="33797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973179" y="4137838"/>
            <a:ext cx="8125709" cy="16469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pl-PL" sz="3600" dirty="0" smtClean="0"/>
          </a:p>
          <a:p>
            <a:pPr marL="0" indent="0" algn="ctr">
              <a:buNone/>
            </a:pPr>
            <a:r>
              <a:rPr lang="pl-PL" sz="3600" dirty="0" smtClean="0"/>
              <a:t>Zabiegi </a:t>
            </a:r>
            <a:r>
              <a:rPr lang="pl-PL" sz="3600" dirty="0"/>
              <a:t>z wykorzystaniem systemu </a:t>
            </a:r>
            <a:r>
              <a:rPr lang="pl-PL" sz="3600" dirty="0" err="1"/>
              <a:t>robotowego</a:t>
            </a:r>
            <a:r>
              <a:rPr lang="pl-PL" sz="3600" dirty="0"/>
              <a:t> weszły do koszyka świadczeń gwarantowanych. </a:t>
            </a:r>
            <a:endParaRPr lang="pl-PL" sz="44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40929" y="738517"/>
            <a:ext cx="10790208" cy="2679470"/>
          </a:xfrm>
        </p:spPr>
        <p:txBody>
          <a:bodyPr>
            <a:normAutofit fontScale="90000"/>
          </a:bodyPr>
          <a:lstStyle/>
          <a:p>
            <a:r>
              <a:rPr lang="pl-PL" sz="6000" dirty="0" smtClean="0"/>
              <a:t>Ważna data: 1 </a:t>
            </a:r>
            <a:r>
              <a:rPr lang="pl-PL" sz="6000" dirty="0"/>
              <a:t>kwietnia 2022 </a:t>
            </a:r>
            <a:r>
              <a:rPr lang="pl-PL" sz="6000" dirty="0" smtClean="0"/>
              <a:t>r.</a:t>
            </a:r>
            <a:br>
              <a:rPr lang="pl-PL" sz="6000" dirty="0" smtClean="0"/>
            </a:br>
            <a:r>
              <a:rPr lang="pl-PL" sz="6000" dirty="0"/>
              <a:t/>
            </a:r>
            <a:br>
              <a:rPr lang="pl-PL" sz="6000" dirty="0"/>
            </a:br>
            <a:r>
              <a:rPr lang="pl-PL" sz="4400" dirty="0" smtClean="0"/>
              <a:t>Zaawansowana </a:t>
            </a:r>
            <a:r>
              <a:rPr lang="pl-PL" sz="4400" dirty="0"/>
              <a:t>technologia </a:t>
            </a:r>
            <a:r>
              <a:rPr lang="pl-PL" sz="4400" dirty="0" smtClean="0"/>
              <a:t>medyczna</a:t>
            </a:r>
            <a:br>
              <a:rPr lang="pl-PL" sz="4400" dirty="0" smtClean="0"/>
            </a:br>
            <a:r>
              <a:rPr lang="pl-PL" sz="4400" dirty="0" smtClean="0"/>
              <a:t>z </a:t>
            </a:r>
            <a:r>
              <a:rPr lang="pl-PL" sz="4400" dirty="0"/>
              <a:t>gwarancją finansowania przez NFZ</a:t>
            </a:r>
            <a:r>
              <a:rPr lang="pl-PL" sz="4400" dirty="0" smtClean="0"/>
              <a:t>.</a:t>
            </a:r>
            <a:br>
              <a:rPr lang="pl-PL" sz="4400" dirty="0" smtClean="0"/>
            </a:br>
            <a:r>
              <a:rPr lang="pl-PL" sz="4400" dirty="0" smtClean="0"/>
              <a:t/>
            </a:r>
            <a:br>
              <a:rPr lang="pl-PL" sz="4400" dirty="0" smtClean="0"/>
            </a:br>
            <a:r>
              <a:rPr lang="pl-PL" sz="2700" dirty="0">
                <a:solidFill>
                  <a:srgbClr val="FF0000"/>
                </a:solidFill>
              </a:rPr>
              <a:t>Moda to zarażanie czymś nowym.</a:t>
            </a:r>
            <a:br>
              <a:rPr lang="pl-PL" sz="2700" dirty="0">
                <a:solidFill>
                  <a:srgbClr val="FF0000"/>
                </a:solidFill>
              </a:rPr>
            </a:br>
            <a:r>
              <a:rPr lang="pl-PL" sz="2700" i="1" dirty="0">
                <a:solidFill>
                  <a:srgbClr val="FF0000"/>
                </a:solidFill>
              </a:rPr>
              <a:t>Audrey Hepburn</a:t>
            </a:r>
            <a:endParaRPr lang="pl-PL" sz="2700" dirty="0">
              <a:solidFill>
                <a:srgbClr val="FF0000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189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521059" y="1334742"/>
            <a:ext cx="7371657" cy="1110076"/>
          </a:xfrm>
        </p:spPr>
        <p:txBody>
          <a:bodyPr>
            <a:noAutofit/>
          </a:bodyPr>
          <a:lstStyle/>
          <a:p>
            <a:pPr lvl="0"/>
            <a:r>
              <a:rPr lang="pl-PL" sz="3200" dirty="0"/>
              <a:t>System </a:t>
            </a:r>
            <a:r>
              <a:rPr lang="pl-PL" sz="3200" dirty="0" err="1"/>
              <a:t>robotyczny</a:t>
            </a:r>
            <a:r>
              <a:rPr lang="pl-PL" sz="3200" dirty="0"/>
              <a:t> w leczeniu raka </a:t>
            </a:r>
            <a:r>
              <a:rPr lang="pl-PL" sz="3200" dirty="0" smtClean="0"/>
              <a:t>prostaty.</a:t>
            </a:r>
            <a:endParaRPr lang="pl-PL" sz="3200" dirty="0"/>
          </a:p>
        </p:txBody>
      </p:sp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521059" y="121321"/>
            <a:ext cx="10515600" cy="1325563"/>
          </a:xfrm>
        </p:spPr>
        <p:txBody>
          <a:bodyPr/>
          <a:lstStyle/>
          <a:p>
            <a:r>
              <a:rPr lang="pl-PL" dirty="0" smtClean="0"/>
              <a:t>Przełom technologiczny na NFZ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4</a:t>
            </a:fld>
            <a:endParaRPr lang="pl-PL" dirty="0"/>
          </a:p>
        </p:txBody>
      </p:sp>
      <p:pic>
        <p:nvPicPr>
          <p:cNvPr id="5" name="Symbol zastępczy obrazu 4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2" t="480" r="39668" b="-480"/>
          <a:stretch/>
        </p:blipFill>
        <p:spPr>
          <a:xfrm>
            <a:off x="8103238" y="-1"/>
            <a:ext cx="4156137" cy="6025415"/>
          </a:xfrm>
        </p:spPr>
      </p:pic>
      <p:sp>
        <p:nvSpPr>
          <p:cNvPr id="6" name="Prostokąt 5"/>
          <p:cNvSpPr/>
          <p:nvPr/>
        </p:nvSpPr>
        <p:spPr>
          <a:xfrm>
            <a:off x="521059" y="241254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pl-PL" sz="3200" dirty="0" err="1"/>
              <a:t>Prostatektomia</a:t>
            </a:r>
            <a:r>
              <a:rPr lang="pl-PL" sz="3200" dirty="0"/>
              <a:t> radykalna,</a:t>
            </a:r>
            <a:br>
              <a:rPr lang="pl-PL" sz="3200" dirty="0"/>
            </a:br>
            <a:r>
              <a:rPr lang="pl-PL" sz="3200" dirty="0"/>
              <a:t>czyli usunięcie gruczołu krokowego,</a:t>
            </a:r>
            <a:br>
              <a:rPr lang="pl-PL" sz="3200" dirty="0"/>
            </a:br>
            <a:r>
              <a:rPr lang="pl-PL" sz="3200" dirty="0"/>
              <a:t>to </a:t>
            </a:r>
            <a:r>
              <a:rPr lang="pl-PL" sz="3200" b="1" dirty="0"/>
              <a:t>pierwszy zabieg w </a:t>
            </a:r>
            <a:r>
              <a:rPr lang="pl-PL" sz="3200" b="1" dirty="0" smtClean="0"/>
              <a:t>Polsce,</a:t>
            </a:r>
            <a:br>
              <a:rPr lang="pl-PL" sz="3200" b="1" dirty="0" smtClean="0"/>
            </a:br>
            <a:r>
              <a:rPr lang="pl-PL" sz="3200" b="1" dirty="0" smtClean="0"/>
              <a:t>z użyciem systemu </a:t>
            </a:r>
            <a:r>
              <a:rPr lang="pl-PL" sz="3200" b="1" dirty="0" err="1" smtClean="0"/>
              <a:t>robotowego</a:t>
            </a:r>
            <a:r>
              <a:rPr lang="pl-PL" sz="3200" b="1" dirty="0" smtClean="0"/>
              <a:t>, finansowany przez</a:t>
            </a:r>
            <a:br>
              <a:rPr lang="pl-PL" sz="3200" b="1" dirty="0" smtClean="0"/>
            </a:br>
            <a:r>
              <a:rPr lang="pl-PL" sz="3200" b="1" dirty="0" smtClean="0"/>
              <a:t>NFZ</a:t>
            </a:r>
            <a:r>
              <a:rPr lang="pl-PL" sz="3200" b="1" dirty="0"/>
              <a:t>.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25044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803972" y="2762451"/>
            <a:ext cx="2876089" cy="3291840"/>
          </a:xfrm>
        </p:spPr>
        <p:txBody>
          <a:bodyPr numCol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800" dirty="0"/>
              <a:t>oddział szpitalny o </a:t>
            </a:r>
            <a:r>
              <a:rPr lang="pl-PL" sz="2800" b="1" dirty="0"/>
              <a:t>profilu urologia lub oddział o profilu chirurgia </a:t>
            </a:r>
            <a:r>
              <a:rPr lang="pl-PL" sz="2800" b="1" dirty="0" smtClean="0"/>
              <a:t>onkologiczna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800" dirty="0"/>
              <a:t>blok operacyjny w lokalizacji</a:t>
            </a:r>
          </a:p>
          <a:p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Świadczeniodawca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9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504624" y="2762451"/>
            <a:ext cx="3185962" cy="2338938"/>
          </a:xfrm>
        </p:spPr>
        <p:txBody>
          <a:bodyPr numCol="1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udokumentowane wykonanie rocznie </a:t>
            </a:r>
            <a:r>
              <a:rPr lang="pl-PL" sz="2800" b="1" dirty="0">
                <a:solidFill>
                  <a:schemeClr val="bg1"/>
                </a:solidFill>
              </a:rPr>
              <a:t>co najmniej 100 operacji</a:t>
            </a:r>
            <a:r>
              <a:rPr lang="pl-PL" sz="2800" dirty="0">
                <a:solidFill>
                  <a:schemeClr val="bg1"/>
                </a:solidFill>
              </a:rPr>
              <a:t> usunięcia prostaty z powodu nowotworu</a:t>
            </a:r>
          </a:p>
        </p:txBody>
      </p:sp>
      <p:sp>
        <p:nvSpPr>
          <p:cNvPr id="10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8304999" y="2762450"/>
            <a:ext cx="3185962" cy="2800951"/>
          </a:xfrm>
        </p:spPr>
        <p:txBody>
          <a:bodyPr numCol="1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pl-PL" sz="2800" dirty="0"/>
              <a:t>posiadanie </a:t>
            </a:r>
            <a:r>
              <a:rPr lang="pl-PL" sz="2800" b="1" dirty="0"/>
              <a:t>systemu </a:t>
            </a:r>
            <a:r>
              <a:rPr lang="pl-PL" sz="2800" b="1" dirty="0" err="1"/>
              <a:t>robotowego</a:t>
            </a:r>
            <a:r>
              <a:rPr lang="pl-PL" sz="2800" dirty="0"/>
              <a:t>, spełniającego warunki określone przez Ministra </a:t>
            </a:r>
            <a:r>
              <a:rPr lang="pl-PL" sz="2800" dirty="0" smtClean="0"/>
              <a:t>Zdrowia</a:t>
            </a:r>
            <a:endParaRPr lang="pl-PL" sz="2800" dirty="0"/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617484" y="1507808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25 stycznia 2022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60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843011" y="2544792"/>
            <a:ext cx="10195474" cy="4138863"/>
          </a:xfrm>
        </p:spPr>
        <p:txBody>
          <a:bodyPr>
            <a:normAutofit lnSpcReduction="10000"/>
          </a:bodyPr>
          <a:lstStyle/>
          <a:p>
            <a:pPr lvl="0"/>
            <a:r>
              <a:rPr lang="pl-PL" dirty="0"/>
              <a:t>lekarz specjalista w dziedzinie urologii lub chirurgii onkologicznej, lub chirurgii, lub chirurgii ogólnej, </a:t>
            </a:r>
            <a:r>
              <a:rPr lang="pl-PL" b="1" dirty="0"/>
              <a:t>który ma udokumentowane doświadczenie w zakresie przeprowadzenia zabiegu </a:t>
            </a:r>
            <a:r>
              <a:rPr lang="pl-PL" b="1" dirty="0" err="1"/>
              <a:t>prostatektomii</a:t>
            </a:r>
            <a:r>
              <a:rPr lang="pl-PL" b="1" dirty="0"/>
              <a:t> z zastosowaniem systemu </a:t>
            </a:r>
            <a:r>
              <a:rPr lang="pl-PL" b="1" dirty="0" err="1" smtClean="0"/>
              <a:t>robotowego</a:t>
            </a:r>
            <a:r>
              <a:rPr lang="pl-PL" b="1" dirty="0"/>
              <a:t/>
            </a:r>
            <a:br>
              <a:rPr lang="pl-PL" b="1" dirty="0"/>
            </a:br>
            <a:r>
              <a:rPr lang="pl-PL" b="1" dirty="0" smtClean="0"/>
              <a:t>(co </a:t>
            </a:r>
            <a:r>
              <a:rPr lang="pl-PL" b="1" dirty="0"/>
              <a:t>najmniej 50 zabiegów w ostatnim roku lub </a:t>
            </a:r>
            <a:r>
              <a:rPr lang="pl-PL" b="1" dirty="0" smtClean="0"/>
              <a:t>średnio</a:t>
            </a:r>
            <a:br>
              <a:rPr lang="pl-PL" b="1" dirty="0" smtClean="0"/>
            </a:br>
            <a:r>
              <a:rPr lang="pl-PL" b="1" dirty="0" smtClean="0"/>
              <a:t>50 zabiegów w </a:t>
            </a:r>
            <a:r>
              <a:rPr lang="pl-PL" b="1" dirty="0"/>
              <a:t>ostatnich dwóch latach z zastosowaniem systemu </a:t>
            </a:r>
            <a:r>
              <a:rPr lang="pl-PL" b="1" dirty="0" err="1"/>
              <a:t>robotowego</a:t>
            </a:r>
            <a:r>
              <a:rPr lang="pl-PL" dirty="0"/>
              <a:t>, potwierdzone przez właściwego konsultanta wojewódzkiego</a:t>
            </a:r>
            <a:r>
              <a:rPr lang="pl-PL" dirty="0" smtClean="0"/>
              <a:t>);</a:t>
            </a:r>
            <a:endParaRPr lang="pl-PL" dirty="0"/>
          </a:p>
          <a:p>
            <a:pPr lvl="0"/>
            <a:r>
              <a:rPr lang="pl-PL" dirty="0"/>
              <a:t>lekarz specjalista w dziedzinie urologii lub chirurgii onkologicznej, posiadający </a:t>
            </a:r>
            <a:r>
              <a:rPr lang="pl-PL" b="1" dirty="0"/>
              <a:t>udokumentowane doświadczenie w przeprowadzaniu operacji </a:t>
            </a:r>
            <a:r>
              <a:rPr lang="pl-PL" b="1" dirty="0" smtClean="0"/>
              <a:t>laparoskopowych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(cz. 1)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61165" y="1507808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25 stycznia 2022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225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843010" y="2833372"/>
            <a:ext cx="10195474" cy="2963580"/>
          </a:xfrm>
        </p:spPr>
        <p:txBody>
          <a:bodyPr>
            <a:normAutofit/>
          </a:bodyPr>
          <a:lstStyle/>
          <a:p>
            <a:pPr lvl="0"/>
            <a:r>
              <a:rPr lang="pl-PL" dirty="0"/>
              <a:t>lekarz specjalista w dziedzinie </a:t>
            </a:r>
            <a:r>
              <a:rPr lang="pl-PL" b="1" dirty="0"/>
              <a:t>anestezjologii lub </a:t>
            </a:r>
            <a:r>
              <a:rPr lang="pl-PL" b="1" dirty="0" smtClean="0"/>
              <a:t>anestezjologii</a:t>
            </a:r>
            <a:br>
              <a:rPr lang="pl-PL" b="1" dirty="0" smtClean="0"/>
            </a:br>
            <a:r>
              <a:rPr lang="pl-PL" b="1" dirty="0" smtClean="0"/>
              <a:t>i </a:t>
            </a:r>
            <a:r>
              <a:rPr lang="pl-PL" b="1" dirty="0"/>
              <a:t>reanimacji, lub anestezjologii i </a:t>
            </a:r>
            <a:r>
              <a:rPr lang="pl-PL" b="1" dirty="0" err="1"/>
              <a:t>i</a:t>
            </a:r>
            <a:r>
              <a:rPr lang="pl-PL" b="1" dirty="0"/>
              <a:t> intensywnej </a:t>
            </a:r>
            <a:r>
              <a:rPr lang="pl-PL" b="1" dirty="0" smtClean="0"/>
              <a:t>terapii</a:t>
            </a:r>
            <a:r>
              <a:rPr lang="pl-PL" dirty="0" smtClean="0"/>
              <a:t>;</a:t>
            </a:r>
            <a:endParaRPr lang="pl-PL" dirty="0"/>
          </a:p>
          <a:p>
            <a:pPr lvl="0"/>
            <a:r>
              <a:rPr lang="pl-PL" b="1" dirty="0"/>
              <a:t>pielęgniarka</a:t>
            </a:r>
            <a:r>
              <a:rPr lang="pl-PL" dirty="0"/>
              <a:t> specjalista w dziedzinie pielęgniarstwa operacyjnego lub pielęgniarka po kursie kwalifikacyjnym w dziedzinie pielęgniarstwa operacyjnego, lub pielęgniarka z co najmniej dwuletnim doświadczeniem w instrumentowaniu do </a:t>
            </a:r>
            <a:r>
              <a:rPr lang="pl-PL" dirty="0" smtClean="0"/>
              <a:t>zabiegów</a:t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zastosowaniem systemu </a:t>
            </a:r>
            <a:r>
              <a:rPr lang="pl-PL" dirty="0" err="1"/>
              <a:t>robotowego</a:t>
            </a:r>
            <a:r>
              <a:rPr lang="pl-PL" dirty="0"/>
              <a:t>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wymagania: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(cz. 2)</a:t>
            </a:r>
            <a:endParaRPr lang="pl-PL" sz="4000" dirty="0">
              <a:solidFill>
                <a:srgbClr val="261474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61165" y="1507808"/>
            <a:ext cx="10959165" cy="10369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podstawie rozporządzenia Ministra Zdrowia z 25 stycznia 2022 r.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zmieniającego rozporządzenie w sprawie świadczeń gwarantowanych</a:t>
            </a:r>
            <a:b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 zakresie lecznictwa szpitalnego.</a:t>
            </a:r>
            <a:endParaRPr lang="pl-PL" sz="2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60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477926" y="1791390"/>
            <a:ext cx="7562071" cy="3315172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/>
              <a:t>2022 </a:t>
            </a:r>
            <a:r>
              <a:rPr lang="pl-PL" sz="4400" b="1" dirty="0" smtClean="0"/>
              <a:t>r.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4400" dirty="0" smtClean="0"/>
              <a:t>27 realizatorów</a:t>
            </a:r>
            <a:endParaRPr lang="pl-PL" sz="2400" dirty="0" smtClean="0"/>
          </a:p>
          <a:p>
            <a:pPr algn="ctr"/>
            <a:r>
              <a:rPr lang="pl-PL" sz="4400" b="1" dirty="0" smtClean="0"/>
              <a:t>2023 r.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4400" dirty="0" smtClean="0"/>
              <a:t>33 realizatorów</a:t>
            </a:r>
            <a:endParaRPr lang="pl-PL" sz="4400" dirty="0"/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Portal Zdrowe Dane jest bezpłatny i dostępny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27098"/>
          <a:stretch>
            <a:fillRect/>
          </a:stretch>
        </p:blipFill>
        <p:spPr>
          <a:xfrm>
            <a:off x="8642711" y="-181"/>
            <a:ext cx="3629500" cy="5207446"/>
          </a:xfrm>
        </p:spPr>
      </p:pic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Chirurgia </a:t>
            </a:r>
            <a:r>
              <a:rPr lang="pl-PL" dirty="0" err="1"/>
              <a:t>robotowa</a:t>
            </a:r>
            <a:r>
              <a:rPr lang="pl-PL" dirty="0"/>
              <a:t> w </a:t>
            </a:r>
            <a:r>
              <a:rPr lang="pl-PL" dirty="0" smtClean="0"/>
              <a:t>liczbach (cz. 1)</a:t>
            </a:r>
            <a:br>
              <a:rPr lang="pl-PL" dirty="0" smtClean="0"/>
            </a:br>
            <a:r>
              <a:rPr lang="pl-PL" b="0" i="1" dirty="0" smtClean="0"/>
              <a:t>zabiegi </a:t>
            </a:r>
            <a:r>
              <a:rPr lang="pl-PL" b="0" i="1" dirty="0" err="1"/>
              <a:t>prostatektomii</a:t>
            </a:r>
            <a:r>
              <a:rPr lang="pl-PL" b="0" i="1" dirty="0"/>
              <a:t> </a:t>
            </a:r>
            <a:r>
              <a:rPr lang="pl-PL" b="0" i="1" dirty="0" err="1" smtClean="0"/>
              <a:t>robotowej</a:t>
            </a:r>
            <a:endParaRPr lang="pl-PL" b="0" i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81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477926" y="1791390"/>
            <a:ext cx="7562071" cy="3315172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 smtClean="0"/>
              <a:t>Liczba zabiegów w 2022 r.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4400" dirty="0"/>
              <a:t>2 </a:t>
            </a:r>
            <a:r>
              <a:rPr lang="pl-PL" sz="4400" dirty="0" smtClean="0"/>
              <a:t>129</a:t>
            </a:r>
          </a:p>
          <a:p>
            <a:pPr algn="ctr"/>
            <a:r>
              <a:rPr lang="pl-PL" sz="4400" b="1" dirty="0" smtClean="0"/>
              <a:t>Liczba zabiegów w 2023 r.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4400" dirty="0"/>
              <a:t>2 458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258962" y="5408670"/>
            <a:ext cx="7411210" cy="89631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Portal Zdrowe Dane jest bezpłatny i dostępny pod adresem </a:t>
            </a:r>
            <a:r>
              <a:rPr lang="pl-PL" sz="2800" b="1" dirty="0" smtClean="0"/>
              <a:t>ezdrowie.gov.pl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27098"/>
          <a:stretch>
            <a:fillRect/>
          </a:stretch>
        </p:blipFill>
        <p:spPr>
          <a:xfrm>
            <a:off x="8642711" y="-181"/>
            <a:ext cx="3629500" cy="5207446"/>
          </a:xfrm>
        </p:spPr>
      </p:pic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Chirurgia </a:t>
            </a:r>
            <a:r>
              <a:rPr lang="pl-PL" dirty="0" err="1"/>
              <a:t>robotowa</a:t>
            </a:r>
            <a:r>
              <a:rPr lang="pl-PL" dirty="0"/>
              <a:t> w </a:t>
            </a:r>
            <a:r>
              <a:rPr lang="pl-PL" dirty="0" smtClean="0"/>
              <a:t>liczbach (cz. 2)</a:t>
            </a:r>
            <a:br>
              <a:rPr lang="pl-PL" dirty="0" smtClean="0"/>
            </a:br>
            <a:r>
              <a:rPr lang="pl-PL" b="0" i="1" dirty="0" smtClean="0"/>
              <a:t>zabiegi </a:t>
            </a:r>
            <a:r>
              <a:rPr lang="pl-PL" b="0" i="1" dirty="0" err="1"/>
              <a:t>prostatektomii</a:t>
            </a:r>
            <a:r>
              <a:rPr lang="pl-PL" b="0" i="1" dirty="0"/>
              <a:t> </a:t>
            </a:r>
            <a:r>
              <a:rPr lang="pl-PL" b="0" i="1" dirty="0" err="1" smtClean="0"/>
              <a:t>robotowej</a:t>
            </a:r>
            <a:endParaRPr lang="pl-PL" b="0" i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5A-1CF9-47ED-B975-954F739C7F1B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06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2097</TotalTime>
  <Words>1034</Words>
  <Application>Microsoft Office PowerPoint</Application>
  <PresentationFormat>Panoramiczny</PresentationFormat>
  <Paragraphs>118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Historia chirurgii robotowej w pigułce</vt:lpstr>
      <vt:lpstr>Ważna data: 1 kwietnia 2022 r.  Zaawansowana technologia medyczna z gwarancją finansowania przez NFZ.  Moda to zarażanie czymś nowym. Audrey Hepburn</vt:lpstr>
      <vt:lpstr>Przełom technologiczny na NFZ</vt:lpstr>
      <vt:lpstr>Warunki i wymagania: Świadczeniodawca</vt:lpstr>
      <vt:lpstr>Warunki i wymagania: Personel (cz. 1)</vt:lpstr>
      <vt:lpstr>Warunki i wymagania: Personel (cz. 2)</vt:lpstr>
      <vt:lpstr>Chirurgia robotowa w liczbach (cz. 1) zabiegi prostatektomii robotowej</vt:lpstr>
      <vt:lpstr>Chirurgia robotowa w liczbach (cz. 2) zabiegi prostatektomii robotowej</vt:lpstr>
      <vt:lpstr>Chirurgia robotowa w liczbach (cz. 3) zabiegi prostatektomii robotowej</vt:lpstr>
      <vt:lpstr>Rejestr wykonanych zabiegów</vt:lpstr>
      <vt:lpstr>Ważna data: 1 września 2023 r.  Rozszerzenie świadczeń gwarantowanych z wykorzystaniem systemu robotowego.</vt:lpstr>
      <vt:lpstr>Warunki i wymagania (rak błony macicy): Świadczeniodawca</vt:lpstr>
      <vt:lpstr>Warunki i wymagania: Personel (cz. 1)</vt:lpstr>
      <vt:lpstr>Warunki i wymagania: Personel (cz. 2)</vt:lpstr>
      <vt:lpstr>Chirurgia robotowa w liczbach nowotwór złośliwy macicy</vt:lpstr>
      <vt:lpstr>Warunki i wymagania (rak jelita grubego): Świadczeniodawca</vt:lpstr>
      <vt:lpstr>Warunki i wymagania: Personel (cz. 1)</vt:lpstr>
      <vt:lpstr>Warunki i wymagania: Personel (cz. 2)</vt:lpstr>
      <vt:lpstr>Chirurgia robotowa w liczbach nowotwór złośliwy jelita grubego</vt:lpstr>
      <vt:lpstr>Rejestr wykonanych zabiegów</vt:lpstr>
      <vt:lpstr>Wnioski płatnika</vt:lpstr>
      <vt:lpstr>Wnioski płatnika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Tomasik Katarzyna</dc:creator>
  <cp:lastModifiedBy>Konto Microsoft</cp:lastModifiedBy>
  <cp:revision>198</cp:revision>
  <dcterms:created xsi:type="dcterms:W3CDTF">2021-07-19T06:23:20Z</dcterms:created>
  <dcterms:modified xsi:type="dcterms:W3CDTF">2023-09-28T20:34:29Z</dcterms:modified>
</cp:coreProperties>
</file>