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6" r:id="rId10"/>
    <p:sldId id="264" r:id="rId11"/>
    <p:sldId id="267" r:id="rId12"/>
    <p:sldId id="265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C412B0-0032-0FEA-6FD4-A5158D3CE6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925432B-F720-908C-1F02-F626225E3F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7E76F5-9484-F99C-4650-D4797DDF8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A601933-CBB9-1F8B-48E0-032E6E06C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BEE8A40-AE8C-E070-8792-4A0CB6F09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524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579D94-C28A-3C67-8C6B-126B7998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117E967-E156-75EB-8A8E-5AA2CD640A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C1BDD64-F40B-B9A1-994B-BECF783ED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DB02561-FF09-B669-AEF5-095FCA294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E341308-F69F-9CA4-552F-9E0F8E529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730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B019966B-E8D7-FC27-5D67-4F13F39BA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6194934-59C5-D2FF-492D-F9AE4E475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A0E17F6-1F44-4A33-AD09-32892B79C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D0B77DA-E85A-0196-CDD5-176D1561F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B7922CF-6F1B-A53C-AD2F-D0C8357D3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8573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3ACD7D-0AF5-81C2-6DC0-3032D959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428D532-4605-5D85-0734-F45344363A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EDB0B5A-508A-2CA5-3FC9-4824A27D6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ADC6DCC-D174-A0C0-F042-64F4354DE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2D5FDAA-CDF3-919F-9CC3-FF446CA94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217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1EC358-5EA8-90A4-CB06-16369D94C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CC7DD77-CEC7-70DE-03EE-1E2352D1DB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9FB24A8-2434-0FE7-5709-48B891079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A563E85-7B72-F779-1A9B-704F54AE3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6F28CB6-427C-FF79-B649-47539D9BC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4220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81E61F-0561-5A2D-F326-DE4F324B9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10C8340-B29F-AFE4-29EF-79EE67EA7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A1C73A4A-05C6-84F7-C107-703D60A3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D94FDFE-3679-5B44-6654-0764594C4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9A48C8E-F073-9FD0-72C3-DAFB2ABAC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A4C2AB2-C550-0634-48B4-EEF0F7958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10648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A2798A1-8A1C-D519-EC9F-D7A96D15E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E7C0A54-685E-877C-68E7-F4FD1B2418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A62AF25-D95C-6C75-A52D-5248036B7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9BD1527E-063B-4FDA-43F7-50891B3A65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92E7A98-5A72-DF3C-66AB-87137B95E3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85E1180-A6D9-9B49-0399-88D86722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FFC7F804-036F-757F-BCDB-7BAACCF5A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6B865810-CDA8-AFCC-3CFF-4B6893989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200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0D20A6D-C20B-4A4C-95CB-F29B5A22A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55D9A78-CE2C-8B0D-1F95-5DE8237BC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D2EFA856-D72E-BB0C-797B-ED0F9A618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8E461BAB-0819-2C9F-FA76-CF6DE2670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686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838B699F-406D-4F23-7271-677B72404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09C47B6-8885-0D09-D5F6-F9D41358A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17D481D-7FF1-EE42-65F2-B6C0D830B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2032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345CF8-4FCD-84DE-CC41-AA4AFB661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633CBE8-49B3-A5B8-C01A-AD8663E2D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34083BE-1D70-B07C-DC7D-C4DF054B5B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97518E2-BE7A-3DAC-2C1B-16381F441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F2549A2-C8AA-C047-486B-D42E56332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25A194E-8EF6-D433-A407-553E8CCF1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3110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79B1C0-2E6E-41CE-3E7B-7B4DC5879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605F2AA-30A2-A812-C69C-FA90B82CBB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1E47865-5D40-2B38-BEAB-55359F387F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F5213EA-6571-47AC-B3B0-F9CE75E12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D6B3E16-43F8-106E-C0E7-2C08A852E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C2B9D14-EA8E-9880-5C7C-952E274CC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307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71631800-17FE-32CC-2CC5-41A984177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A3530D8-EBE6-424E-F58E-3C5B117AC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EAC660-E000-207C-250D-9BBE538ED8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9FBD1-A524-624A-B2CB-14C4C110390B}" type="datetimeFigureOut">
              <a:rPr lang="pl-PL" smtClean="0"/>
              <a:t>2024-04-10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844D7B4-F8D3-9DC0-CC79-7C861C2584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40E62C7-4794-4555-A459-9B64D0106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22C71-383B-C14A-A90F-D1BFAC79BF7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937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9106EEF5-5491-4AFC-93CE-9E8E98231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08"/>
            <a:ext cx="12191809" cy="685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372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CD01F9C1-EE4E-E952-3E8C-080DE709606B}"/>
              </a:ext>
            </a:extLst>
          </p:cNvPr>
          <p:cNvSpPr txBox="1"/>
          <p:nvPr/>
        </p:nvSpPr>
        <p:spPr>
          <a:xfrm>
            <a:off x="203578" y="140024"/>
            <a:ext cx="1185395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4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Wojskowy Szpital Polowy we Wrocławiu</a:t>
            </a:r>
            <a:endParaRPr lang="pl-PL" sz="4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E685647-3B07-AEEE-7D2C-0B4428A693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4"/>
          <a:stretch/>
        </p:blipFill>
        <p:spPr>
          <a:xfrm>
            <a:off x="4331969" y="3428999"/>
            <a:ext cx="3782423" cy="215720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3168F95A-ED7E-D54C-045C-C1030CCD8B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705" y="1197364"/>
            <a:ext cx="3048001" cy="4404709"/>
          </a:xfrm>
          <a:prstGeom prst="rect">
            <a:avLst/>
          </a:prstGeom>
        </p:spPr>
      </p:pic>
      <p:pic>
        <p:nvPicPr>
          <p:cNvPr id="7" name="Obraz 6" descr="Obraz zawierający niebo, na wolnym powietrzu, ludzie, trawa&#10;&#10;Opis wygenerowany automatycznie">
            <a:extLst>
              <a:ext uri="{FF2B5EF4-FFF2-40B4-BE49-F238E27FC236}">
                <a16:creationId xmlns:a16="http://schemas.microsoft.com/office/drawing/2014/main" id="{99FB3F9E-0639-C9EC-92CB-561D159122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4" b="6088"/>
          <a:stretch/>
        </p:blipFill>
        <p:spPr>
          <a:xfrm>
            <a:off x="717259" y="1197363"/>
            <a:ext cx="7397133" cy="2157207"/>
          </a:xfrm>
          <a:prstGeom prst="rect">
            <a:avLst/>
          </a:prstGeom>
        </p:spPr>
      </p:pic>
      <p:pic>
        <p:nvPicPr>
          <p:cNvPr id="8" name="Obraz 7" descr="Obraz zawierający ubrania, żołnierz, Organizacja wojskowa, armia&#10;&#10;Opis wygenerowany automatycznie">
            <a:extLst>
              <a:ext uri="{FF2B5EF4-FFF2-40B4-BE49-F238E27FC236}">
                <a16:creationId xmlns:a16="http://schemas.microsoft.com/office/drawing/2014/main" id="{FF117381-C910-E400-E6C3-C78840A413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59" y="3429000"/>
            <a:ext cx="3528060" cy="215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971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42DC42E6-CB87-4D57-B725-6778A6123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16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684A6511-5A0B-7F04-193E-7650D5E5A679}"/>
              </a:ext>
            </a:extLst>
          </p:cNvPr>
          <p:cNvSpPr txBox="1"/>
          <p:nvPr/>
        </p:nvSpPr>
        <p:spPr>
          <a:xfrm>
            <a:off x="951186" y="1265929"/>
            <a:ext cx="1071004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Dyplom honorowy </a:t>
            </a:r>
            <a:br>
              <a:rPr kumimoji="0" lang="pl-PL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</a:b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ANIMUS FORTIS (Mężny Duch) 2023 </a:t>
            </a:r>
            <a:br>
              <a:rPr kumimoji="0" lang="pl-PL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</a:b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w kategorii indywidualnej</a:t>
            </a:r>
            <a:endParaRPr lang="pl-PL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D01F9C1-EE4E-E952-3E8C-080DE709606B}"/>
              </a:ext>
            </a:extLst>
          </p:cNvPr>
          <p:cNvSpPr txBox="1"/>
          <p:nvPr/>
        </p:nvSpPr>
        <p:spPr>
          <a:xfrm>
            <a:off x="951186" y="3314149"/>
            <a:ext cx="101319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mł. chor. SOP Piotr Osiński</a:t>
            </a:r>
            <a:endParaRPr lang="pl-PL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183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FC5FC3F8-6CE0-CC75-3252-904938AE25C0}"/>
              </a:ext>
            </a:extLst>
          </p:cNvPr>
          <p:cNvSpPr txBox="1"/>
          <p:nvPr/>
        </p:nvSpPr>
        <p:spPr>
          <a:xfrm>
            <a:off x="672661" y="552226"/>
            <a:ext cx="9186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Opis nagrodzonej akcji ratowniczej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1B52349-D353-FBA4-7C08-2158647D5189}"/>
              </a:ext>
            </a:extLst>
          </p:cNvPr>
          <p:cNvSpPr txBox="1"/>
          <p:nvPr/>
        </p:nvSpPr>
        <p:spPr>
          <a:xfrm>
            <a:off x="672662" y="1755227"/>
            <a:ext cx="1080463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Podczas spędzania urlopu wypoczynkowego wraz z rodziną w Turcji w 2023 roku, </a:t>
            </a:r>
            <a:r>
              <a:rPr lang="pl-PL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mł. chor. SOP Piotr Osiński</a:t>
            </a:r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dokonał bohaterskiego czynu, ratując życie 4 letniej dziewczynki. </a:t>
            </a:r>
          </a:p>
          <a:p>
            <a:pPr algn="just"/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 lipca tego roku, przebywając w miejscowości Belek, podczas wypoczynku w rejonie hotelowego basenu, zauważył zamieszanie i usłyszał krzyki w wodzie. Okazało się, że w wodzie topi się mała dziewczynka. Z uwagi na brak ratownika na basenie hotelowym, niezwłocznie wskoczył do wody i pomógł wyciągnąć nieprzytomne dziecko na brzeg, po czym od razu przystąpił do resuscytacji krążeniowo - oddechowej. Po kilku minutach resuscytacji u dziewczynki powróciły funkcje życiowe - bicie serca oraz oddech, wtedy poszkodowaną mł. chor. SOP Piotr Osiński ułożył w pozycji bocznej bezpiecznej, umożliwiającej wydostanie się wody z płuc oraz swobodny oddech.</a:t>
            </a: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524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FC5FC3F8-6CE0-CC75-3252-904938AE25C0}"/>
              </a:ext>
            </a:extLst>
          </p:cNvPr>
          <p:cNvSpPr txBox="1"/>
          <p:nvPr/>
        </p:nvSpPr>
        <p:spPr>
          <a:xfrm>
            <a:off x="672661" y="552226"/>
            <a:ext cx="9186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mł. chor. SOP Piotr Osiński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raz 3" descr="Obraz zawierający ubrania, osoba, Ludzka twarz, uniform wojskowy&#10;&#10;Opis wygenerowany automatycznie">
            <a:extLst>
              <a:ext uri="{FF2B5EF4-FFF2-40B4-BE49-F238E27FC236}">
                <a16:creationId xmlns:a16="http://schemas.microsoft.com/office/drawing/2014/main" id="{BC7C5736-9E87-BCDE-0754-930B242FB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0207" y="0"/>
            <a:ext cx="3752193" cy="5620975"/>
          </a:xfrm>
          <a:prstGeom prst="rect">
            <a:avLst/>
          </a:prstGeom>
        </p:spPr>
      </p:pic>
      <p:pic>
        <p:nvPicPr>
          <p:cNvPr id="7" name="Obraz 6" descr="Obraz zawierający pojazd, Pojazd lądowy, na wolnym powietrzu, koło&#10;&#10;Opis wygenerowany automatycznie">
            <a:extLst>
              <a:ext uri="{FF2B5EF4-FFF2-40B4-BE49-F238E27FC236}">
                <a16:creationId xmlns:a16="http://schemas.microsoft.com/office/drawing/2014/main" id="{5FBA348F-E470-A869-D840-73A2A1DE3C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468"/>
          <a:stretch/>
        </p:blipFill>
        <p:spPr>
          <a:xfrm>
            <a:off x="3474034" y="1624788"/>
            <a:ext cx="3583294" cy="3996187"/>
          </a:xfrm>
          <a:prstGeom prst="rect">
            <a:avLst/>
          </a:prstGeom>
        </p:spPr>
      </p:pic>
      <p:pic>
        <p:nvPicPr>
          <p:cNvPr id="9" name="Obraz 8" descr="Obraz zawierający ubrania, na wolnym powietrzu, niebo, osoba&#10;&#10;Opis wygenerowany automatycznie">
            <a:extLst>
              <a:ext uri="{FF2B5EF4-FFF2-40B4-BE49-F238E27FC236}">
                <a16:creationId xmlns:a16="http://schemas.microsoft.com/office/drawing/2014/main" id="{02CC2FDC-4B31-F9F0-D6DF-71D1666A0A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0468"/>
          <a:stretch/>
        </p:blipFill>
        <p:spPr>
          <a:xfrm>
            <a:off x="821246" y="1624788"/>
            <a:ext cx="2510663" cy="399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532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684A6511-5A0B-7F04-193E-7650D5E5A679}"/>
              </a:ext>
            </a:extLst>
          </p:cNvPr>
          <p:cNvSpPr txBox="1"/>
          <p:nvPr/>
        </p:nvSpPr>
        <p:spPr>
          <a:xfrm>
            <a:off x="877614" y="1402564"/>
            <a:ext cx="1071004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Dyplom honorowy </a:t>
            </a:r>
            <a:br>
              <a:rPr kumimoji="0" lang="pl-PL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</a:b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ANIMUS FORTIS (Mężny Duch) 2023 </a:t>
            </a:r>
            <a:br>
              <a:rPr kumimoji="0" lang="pl-PL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</a:b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w kategorii instytucjonalnej</a:t>
            </a:r>
            <a:endParaRPr lang="pl-PL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D01F9C1-EE4E-E952-3E8C-080DE709606B}"/>
              </a:ext>
            </a:extLst>
          </p:cNvPr>
          <p:cNvSpPr txBox="1"/>
          <p:nvPr/>
        </p:nvSpPr>
        <p:spPr>
          <a:xfrm>
            <a:off x="951187" y="3329198"/>
            <a:ext cx="1039998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Zespół rekonstrukcyjno-replantacyjny</a:t>
            </a:r>
          </a:p>
          <a:p>
            <a:pPr algn="just"/>
            <a:r>
              <a:rPr lang="pl-PL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Kliniki Chirurgii Urazowej i Ortopedii </a:t>
            </a:r>
          </a:p>
          <a:p>
            <a:pPr algn="just"/>
            <a:r>
              <a:rPr lang="pl-PL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Wojskowego Szpitala Klinicznego SPZOZ w Krakowie</a:t>
            </a:r>
            <a:endParaRPr lang="pl-PL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779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FC5FC3F8-6CE0-CC75-3252-904938AE25C0}"/>
              </a:ext>
            </a:extLst>
          </p:cNvPr>
          <p:cNvSpPr txBox="1"/>
          <p:nvPr/>
        </p:nvSpPr>
        <p:spPr>
          <a:xfrm>
            <a:off x="672661" y="552226"/>
            <a:ext cx="9186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Opis nagrodzonej akcji ratowniczej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1B52349-D353-FBA4-7C08-2158647D5189}"/>
              </a:ext>
            </a:extLst>
          </p:cNvPr>
          <p:cNvSpPr txBox="1"/>
          <p:nvPr/>
        </p:nvSpPr>
        <p:spPr>
          <a:xfrm>
            <a:off x="672661" y="1797269"/>
            <a:ext cx="1117249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 2023 roku Zespół rekonstrukcyjno-replantacyjny Kliniki Chirurgii Urazowej i Ortopedii przeprowadził 26 operacji replantacji (doszycia całkowicie obciętych fragmentów kończyn) oraz rewaskularyzacji (doszycia prawie całkowicie amputowanych, niedokrwionych kończyn, trzymających się na fragmencie np. skóry lub ścięgna). </a:t>
            </a:r>
          </a:p>
          <a:p>
            <a:pPr algn="just"/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Drugim profilem działalności lekarzy zespołu rekonstrukcyjno-replantacyjnego Kliniki Chirurgii Urazowej i Ortopedii jest chirurgia rekonstrukcyjna ubytków tkanek miękkich i kości w zakresie narządu ruchu. Zespół Kliniki Chirurgii Urazowej i Ortopedii w 2023 roku wykonał ponad 60 takich operacji, w tym 12 operacji poza macierzystym ośrodkiem. Swoim doświadczeniem wspomagali kolegów ortopedów i chirurgów onkologicznych, wykonując operacje mikrochirurgicznej rekonstrukcji tkanek kończyn zarówno w szpitalach na terenie małopolski, jak i sąsiednich województw: świętokrzyskiego i śląskiego.</a:t>
            </a: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428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E5F0977A-180E-A98D-5F0A-56C8F1D7752A}"/>
              </a:ext>
            </a:extLst>
          </p:cNvPr>
          <p:cNvSpPr txBox="1"/>
          <p:nvPr/>
        </p:nvSpPr>
        <p:spPr>
          <a:xfrm>
            <a:off x="672661" y="552226"/>
            <a:ext cx="1023707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Zespół rekonstrukcyjno-replantacyjny</a:t>
            </a:r>
          </a:p>
          <a:p>
            <a:pPr algn="just"/>
            <a:r>
              <a:rPr lang="pl-PL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Kliniki Chirurgii Urazowej i Ortopedii </a:t>
            </a:r>
          </a:p>
          <a:p>
            <a:pPr algn="just"/>
            <a:r>
              <a:rPr lang="pl-PL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Wojskowego Szpitala Klinicznego SPZOZ w Krakowie</a:t>
            </a:r>
            <a:endParaRPr lang="pl-PL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az 4" descr="Obraz zawierający tekst, ubrania, zrzut ekranu, medyczny&#10;&#10;Opis wygenerowany automatycznie">
            <a:extLst>
              <a:ext uri="{FF2B5EF4-FFF2-40B4-BE49-F238E27FC236}">
                <a16:creationId xmlns:a16="http://schemas.microsoft.com/office/drawing/2014/main" id="{79875091-4832-D5AE-D3B8-F64AAEC946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30" y="2560443"/>
            <a:ext cx="5206010" cy="288954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Obraz 5" descr="Obraz zawierający tekst, palec, paznokieć, zrzut ekranu&#10;&#10;Opis wygenerowany automatycznie">
            <a:extLst>
              <a:ext uri="{FF2B5EF4-FFF2-40B4-BE49-F238E27FC236}">
                <a16:creationId xmlns:a16="http://schemas.microsoft.com/office/drawing/2014/main" id="{87794B36-B7E6-0E19-5774-3C128DD19F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356" y="2560213"/>
            <a:ext cx="4556536" cy="288966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62941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rzeźba, Rzeźba z brązu, monument, Rzeźba klasyczna&#10;&#10;Opis wygenerowany automatycznie">
            <a:extLst>
              <a:ext uri="{FF2B5EF4-FFF2-40B4-BE49-F238E27FC236}">
                <a16:creationId xmlns:a16="http://schemas.microsoft.com/office/drawing/2014/main" id="{710144D9-23FF-E3FC-7EC4-3A620E844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65" y="1012432"/>
            <a:ext cx="6339044" cy="3867807"/>
          </a:xfrm>
          <a:prstGeom prst="rect">
            <a:avLst/>
          </a:prstGeom>
        </p:spPr>
      </p:pic>
      <p:pic>
        <p:nvPicPr>
          <p:cNvPr id="7" name="Obraz 6" descr="Obraz zawierający tekst, rzeźba, sztuka, statua&#10;&#10;Opis wygenerowany automatycznie">
            <a:extLst>
              <a:ext uri="{FF2B5EF4-FFF2-40B4-BE49-F238E27FC236}">
                <a16:creationId xmlns:a16="http://schemas.microsoft.com/office/drawing/2014/main" id="{A853BD1F-90C5-9619-1D54-35A5EBD377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5882" y="190378"/>
            <a:ext cx="4135153" cy="551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02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BDCA31F5-3820-D052-870F-1E3D4F3092B5}"/>
              </a:ext>
            </a:extLst>
          </p:cNvPr>
          <p:cNvSpPr txBox="1"/>
          <p:nvPr/>
        </p:nvSpPr>
        <p:spPr>
          <a:xfrm>
            <a:off x="683173" y="260476"/>
            <a:ext cx="1115920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4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Kapituła Nagrody </a:t>
            </a:r>
            <a:r>
              <a:rPr kumimoji="0" lang="pl-PL" sz="44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Animus</a:t>
            </a:r>
            <a:r>
              <a:rPr kumimoji="0" lang="pl-PL" sz="4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Fortis </a:t>
            </a:r>
          </a:p>
          <a:p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(Mężny Duch) 2023</a:t>
            </a:r>
            <a:endParaRPr lang="pl-PL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52D256F-51E3-CD1E-F2AA-D2E3979162AC}"/>
              </a:ext>
            </a:extLst>
          </p:cNvPr>
          <p:cNvSpPr txBox="1"/>
          <p:nvPr/>
        </p:nvSpPr>
        <p:spPr>
          <a:xfrm>
            <a:off x="683173" y="1841496"/>
            <a:ext cx="10562896" cy="3747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Dyrektor Wojskowego Instytutu Medycznego - Przewodniczący Kapituły</a:t>
            </a:r>
          </a:p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Przewodniczący Rady Naukowej Wojskowego Instytutu Medycznego – Państwowego Instytutu Badawczego</a:t>
            </a:r>
          </a:p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przedstawiciel Prezesa Rady Ministrów Rzeczypospolitej Polskiej</a:t>
            </a:r>
          </a:p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przedstawiciel Ministra Obrony Narodowej </a:t>
            </a:r>
          </a:p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przedstawiciel Ministra właściwego ds. Wewnętrznych</a:t>
            </a:r>
          </a:p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przedstawiciel Ministra właściwego ds. Zdrowia</a:t>
            </a:r>
          </a:p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przedstawiciel stowarzyszenia „Szpital Ujazdowski”</a:t>
            </a:r>
          </a:p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przedstawiciel portalu „Rynek Zdrowia”</a:t>
            </a:r>
          </a:p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przedstawiciel czasopisma „Lekarz Wojskowy”</a:t>
            </a:r>
          </a:p>
          <a:p>
            <a:pPr marL="457200" marR="0" lvl="0" indent="-3492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  <a:tabLst/>
              <a:defRPr/>
            </a:pPr>
            <a:r>
              <a:rPr kumimoji="0" lang="pl-PL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czterech przedstawicieli Wojskowego Instytutu Medycznego – Państwowego Instytutu Badawczego</a:t>
            </a:r>
          </a:p>
        </p:txBody>
      </p:sp>
    </p:spTree>
    <p:extLst>
      <p:ext uri="{BB962C8B-B14F-4D97-AF65-F5344CB8AC3E}">
        <p14:creationId xmlns:p14="http://schemas.microsoft.com/office/powerpoint/2010/main" val="2828245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7D068195-B3FC-47D6-A01A-A78F8F884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88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27E581E7-63FA-79F7-7153-9140C9889C67}"/>
              </a:ext>
            </a:extLst>
          </p:cNvPr>
          <p:cNvSpPr txBox="1"/>
          <p:nvPr/>
        </p:nvSpPr>
        <p:spPr>
          <a:xfrm>
            <a:off x="1035269" y="1289449"/>
            <a:ext cx="1012146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Statuetka ANIMUS FORTIS </a:t>
            </a:r>
            <a:b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</a:b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(Mężny Duch) 2023</a:t>
            </a:r>
            <a:b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</a:b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w kategorii indywidualnej</a:t>
            </a: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„Osobiste męstwo”</a:t>
            </a:r>
          </a:p>
          <a:p>
            <a:endParaRPr lang="pl-PL" sz="4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szer. Michał Tomczak</a:t>
            </a:r>
          </a:p>
        </p:txBody>
      </p:sp>
    </p:spTree>
    <p:extLst>
      <p:ext uri="{BB962C8B-B14F-4D97-AF65-F5344CB8AC3E}">
        <p14:creationId xmlns:p14="http://schemas.microsoft.com/office/powerpoint/2010/main" val="58944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FC5FC3F8-6CE0-CC75-3252-904938AE25C0}"/>
              </a:ext>
            </a:extLst>
          </p:cNvPr>
          <p:cNvSpPr txBox="1"/>
          <p:nvPr/>
        </p:nvSpPr>
        <p:spPr>
          <a:xfrm>
            <a:off x="672661" y="552226"/>
            <a:ext cx="9186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4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Opis nagrodzonej akcji ratowniczej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1B52349-D353-FBA4-7C08-2158647D5189}"/>
              </a:ext>
            </a:extLst>
          </p:cNvPr>
          <p:cNvSpPr txBox="1"/>
          <p:nvPr/>
        </p:nvSpPr>
        <p:spPr>
          <a:xfrm>
            <a:off x="672661" y="1797268"/>
            <a:ext cx="11172497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dniu 05.01.2023 r. w godzinach porannych usłyszał dźwięk syreny strażackiej wzywającej ochotników do pilnego przybycia i udania się do zdarzenia.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Natychmiast porzucił swoje obowiązki i bezzwłocznie skierował się do OSP, żeby ruszyć do akcji ratunkowej razem z kolegami strażakami.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Okazało się, że pożar budynku do którego doszło był na trasie jego drogi do remizy strażackiej.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Bez chwili wahania szybko ocenił sytuację i ruszył na pomoc osobom uwięzionym na poddaszu palącego się domu, bez żadnych zabezpieczeń, jeszcze przed przybyciem zastępów strażackich. W gęsto zadymionych pomieszczeniach pierwsze jego czynności polegały na zabezpieczeniu miejsca zdarzenia dla strażaków jadących do akcji, a następnie szybko przystąpił do ratowania uwięzionych osób. Szer. Michał Tomczak nie dbając o własne życie, kierował się tylko priorytetem jakim było uratowanie innego człowieka i nie odstąpił od dalszego przeszukiwania pomieszczeń. </a:t>
            </a:r>
          </a:p>
          <a:p>
            <a:pPr algn="just"/>
            <a:r>
              <a:rPr lang="pl-PL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Szer. Michał Tomczak zupełnie nieprzytomnego człowieka wyciągnął na schody prowadzące w dół. W tym momencie ze względu na brak tlenu i przytrucie dymem sam opadł zupełnie z sił i pozostał mu jedynie krzyk, którym to poinformował służby oczekujące na zewnątrz, że odnalazł człowieka oraz o jego lokalizacji</a:t>
            </a:r>
            <a:r>
              <a:rPr lang="pl-PL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pl-PL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371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FE3B6037-2D72-A153-4C3D-33EEDC2F5C9D}"/>
              </a:ext>
            </a:extLst>
          </p:cNvPr>
          <p:cNvSpPr txBox="1"/>
          <p:nvPr/>
        </p:nvSpPr>
        <p:spPr>
          <a:xfrm>
            <a:off x="788275" y="367522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0" lang="pl-PL" sz="4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zer. Michał Tomczak</a:t>
            </a:r>
          </a:p>
        </p:txBody>
      </p:sp>
      <p:pic>
        <p:nvPicPr>
          <p:cNvPr id="7" name="Obraz 6" descr="Obraz zawierający osoba, ubrania, strażak, ubranie robocze&#10;&#10;Opis wygenerowany automatycznie">
            <a:extLst>
              <a:ext uri="{FF2B5EF4-FFF2-40B4-BE49-F238E27FC236}">
                <a16:creationId xmlns:a16="http://schemas.microsoft.com/office/drawing/2014/main" id="{23FDCCA7-6856-4034-D4EF-5456C6B667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0585" y="0"/>
            <a:ext cx="3391415" cy="4521887"/>
          </a:xfrm>
          <a:prstGeom prst="rect">
            <a:avLst/>
          </a:prstGeom>
        </p:spPr>
      </p:pic>
      <p:pic>
        <p:nvPicPr>
          <p:cNvPr id="9" name="Obraz 8" descr="Obraz zawierający osoba, Odzież ochronna, ubrania, Ludzka twarz&#10;&#10;Opis wygenerowany automatycznie">
            <a:extLst>
              <a:ext uri="{FF2B5EF4-FFF2-40B4-BE49-F238E27FC236}">
                <a16:creationId xmlns:a16="http://schemas.microsoft.com/office/drawing/2014/main" id="{4EDC2364-2BAD-208F-ADD9-4F4913FC25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2377" y="1371599"/>
            <a:ext cx="3298207" cy="4123765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1F219F8A-B243-F689-726A-32C4FFACA581}"/>
              </a:ext>
            </a:extLst>
          </p:cNvPr>
          <p:cNvSpPr txBox="1"/>
          <p:nvPr/>
        </p:nvSpPr>
        <p:spPr>
          <a:xfrm>
            <a:off x="788274" y="2662962"/>
            <a:ext cx="43301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Żołnierz pełniący zawodową służbę </a:t>
            </a:r>
            <a:br>
              <a:rPr lang="pl-PL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 16 Orzyskim Pułku Saperów jako kierowca-ratownik Grupy Zabezpieczenia Medycznego. </a:t>
            </a:r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 co dzień ratownik MOPR oraz czynny członek Ochotniczej Straży Pożarnej w Mikołajkach. Bardzo skromny, życzliwy, nikomu nie odmawia pomocy nawet własnym kosztem, ale zarazem ambitny; nieustraszony, ciągle wyraża chęć zdobywania nowej wiedzy i doświadczeń.</a:t>
            </a: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898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684A6511-5A0B-7F04-193E-7650D5E5A679}"/>
              </a:ext>
            </a:extLst>
          </p:cNvPr>
          <p:cNvSpPr txBox="1"/>
          <p:nvPr/>
        </p:nvSpPr>
        <p:spPr>
          <a:xfrm>
            <a:off x="951186" y="1192357"/>
            <a:ext cx="1071004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Statuetka ANIMUS FORTIS </a:t>
            </a:r>
            <a:b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</a:b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(Mężny Duch) 2023 </a:t>
            </a:r>
            <a:b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</a:br>
            <a:r>
              <a:rPr kumimoji="0" lang="pl-PL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w kategorii instytucjonalnej</a:t>
            </a:r>
            <a:endParaRPr lang="pl-PL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D01F9C1-EE4E-E952-3E8C-080DE709606B}"/>
              </a:ext>
            </a:extLst>
          </p:cNvPr>
          <p:cNvSpPr txBox="1"/>
          <p:nvPr/>
        </p:nvSpPr>
        <p:spPr>
          <a:xfrm>
            <a:off x="951186" y="3240577"/>
            <a:ext cx="10131972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Wojskowy Szpital Polowy we Wrocławiu</a:t>
            </a:r>
            <a:endParaRPr lang="pl-PL" sz="4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404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FC5FC3F8-6CE0-CC75-3252-904938AE25C0}"/>
              </a:ext>
            </a:extLst>
          </p:cNvPr>
          <p:cNvSpPr txBox="1"/>
          <p:nvPr/>
        </p:nvSpPr>
        <p:spPr>
          <a:xfrm>
            <a:off x="515005" y="608471"/>
            <a:ext cx="9186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4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Opis nagrodzonej akcji ratowniczej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1B52349-D353-FBA4-7C08-2158647D5189}"/>
              </a:ext>
            </a:extLst>
          </p:cNvPr>
          <p:cNvSpPr txBox="1"/>
          <p:nvPr/>
        </p:nvSpPr>
        <p:spPr>
          <a:xfrm>
            <a:off x="631547" y="1765737"/>
            <a:ext cx="1048468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 lutym 2023 roku na terytorium Turcji doszło do serii trzęsień ziemi o rzadko spotykanej sile przekraczającej </a:t>
            </a:r>
            <a:b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stopni w skali Richtera. Wydarzenia te spowodowały niewyobrażalne zniszczenia. </a:t>
            </a:r>
          </a:p>
          <a:p>
            <a:pPr algn="just"/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 odpowiedzi na apel prezydenta Turcji skierowany do krajów członkowskich NATO o wsparcie w zakresie międzynarodowej pomocy medycznej i humanitarnej</a:t>
            </a:r>
            <a:r>
              <a:rPr lang="pl-PL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Minister Obrony Narodowej podjął decyzję o wysłaniu ze składu Sił Zbrojnych RP medycznego zespołu zadaniowego i utworzeniu </a:t>
            </a:r>
            <a:r>
              <a:rPr lang="pl-PL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Wojskowego Zgrupowania Zadaniowego Turcja (WZZ Turcja)</a:t>
            </a:r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pl-PL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Odpowiedzialnym za realizację zadania został Komendant 2 Wojskowego Szpitala Polowego we Wrocławiu (2WSzP) - płk lek. Jarosław BUKWALD.</a:t>
            </a:r>
          </a:p>
          <a:p>
            <a:pPr algn="just"/>
            <a:endParaRPr lang="pl-PL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 czasie swojej działalności WZZ Turcja udzieliło pomocy medycznej ponad </a:t>
            </a:r>
            <a:r>
              <a:rPr lang="pl-PL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mieszkańcom</a:t>
            </a:r>
            <a:r>
              <a:rPr lang="pl-PL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okolicy, którzy bez pomocy polskich wojskowych medyków oprócz utraty domów oraz dobytku mogliby ponieść jeszcze większą cenę - utraty życia lub zdrowia.</a:t>
            </a:r>
          </a:p>
          <a:p>
            <a:pPr algn="just"/>
            <a:endParaRPr lang="pl-P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2487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MPIB16_9ANG_N" id="{BF05A360-6958-E443-AE1A-5263A95DB90F}" vid="{36685B43-33C8-0C48-9BF7-247643EF5F1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Motyw pakietu Office</Template>
  <TotalTime>98</TotalTime>
  <Words>857</Words>
  <Application>Microsoft Office PowerPoint</Application>
  <PresentationFormat>Panoramiczny</PresentationFormat>
  <Paragraphs>47</Paragraphs>
  <Slides>17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Złotkowska Małgorzata</dc:creator>
  <cp:lastModifiedBy>Saracen Olga</cp:lastModifiedBy>
  <cp:revision>6</cp:revision>
  <dcterms:created xsi:type="dcterms:W3CDTF">2024-04-09T19:17:23Z</dcterms:created>
  <dcterms:modified xsi:type="dcterms:W3CDTF">2024-04-10T07:18:54Z</dcterms:modified>
</cp:coreProperties>
</file>